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4" r:id="rId2"/>
    <p:sldId id="265" r:id="rId3"/>
    <p:sldId id="259" r:id="rId4"/>
    <p:sldId id="260"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5FB85"/>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09" d="100"/>
          <a:sy n="109" d="100"/>
        </p:scale>
        <p:origin x="55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C6002-96F6-4FBC-B7E6-1F88AAAB049A}" type="datetimeFigureOut">
              <a:rPr lang="en-US" smtClean="0"/>
              <a:t>3/31/2023</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0CF9A-3412-48AD-B3DE-633C0ED9C1BC}" type="slidenum">
              <a:rPr lang="en-US" smtClean="0"/>
              <a:t>‹Nr.›</a:t>
            </a:fld>
            <a:endParaRPr lang="en-US"/>
          </a:p>
        </p:txBody>
      </p:sp>
    </p:spTree>
    <p:extLst>
      <p:ext uri="{BB962C8B-B14F-4D97-AF65-F5344CB8AC3E}">
        <p14:creationId xmlns:p14="http://schemas.microsoft.com/office/powerpoint/2010/main" val="300557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fld id="{2DB23C64-C547-4D28-97A3-B80EE890AD27}" type="datetimeFigureOut">
              <a:rPr lang="en-US" smtClean="0"/>
              <a:t>3/31/2023</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293CE46-C0A7-4CC3-9E52-39F826D4E72A}" type="slidenum">
              <a:rPr lang="en-US" smtClean="0"/>
              <a:t>‹Nr.›</a:t>
            </a:fld>
            <a:endParaRPr lang="en-US"/>
          </a:p>
        </p:txBody>
      </p:sp>
    </p:spTree>
    <p:extLst>
      <p:ext uri="{BB962C8B-B14F-4D97-AF65-F5344CB8AC3E}">
        <p14:creationId xmlns:p14="http://schemas.microsoft.com/office/powerpoint/2010/main" val="132249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2DB23C64-C547-4D28-97A3-B80EE890AD27}" type="datetimeFigureOut">
              <a:rPr lang="en-US" smtClean="0"/>
              <a:t>3/31/2023</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293CE46-C0A7-4CC3-9E52-39F826D4E72A}" type="slidenum">
              <a:rPr lang="en-US" smtClean="0"/>
              <a:t>‹Nr.›</a:t>
            </a:fld>
            <a:endParaRPr lang="en-US"/>
          </a:p>
        </p:txBody>
      </p:sp>
    </p:spTree>
    <p:extLst>
      <p:ext uri="{BB962C8B-B14F-4D97-AF65-F5344CB8AC3E}">
        <p14:creationId xmlns:p14="http://schemas.microsoft.com/office/powerpoint/2010/main" val="1723163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23C64-C547-4D28-97A3-B80EE890AD27}" type="datetimeFigureOut">
              <a:rPr lang="en-US" smtClean="0"/>
              <a:t>3/31/2023</a:t>
            </a:fld>
            <a:endParaRPr lang="en-US"/>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3CE46-C0A7-4CC3-9E52-39F826D4E72A}" type="slidenum">
              <a:rPr lang="en-US" smtClean="0"/>
              <a:t>‹Nr.›</a:t>
            </a:fld>
            <a:endParaRPr lang="en-US"/>
          </a:p>
        </p:txBody>
      </p:sp>
    </p:spTree>
    <p:extLst>
      <p:ext uri="{BB962C8B-B14F-4D97-AF65-F5344CB8AC3E}">
        <p14:creationId xmlns:p14="http://schemas.microsoft.com/office/powerpoint/2010/main" val="319110622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08A962-9EC6-4CA7-94AA-1BCC584291EC}"/>
              </a:ext>
            </a:extLst>
          </p:cNvPr>
          <p:cNvSpPr>
            <a:spLocks noGrp="1"/>
          </p:cNvSpPr>
          <p:nvPr>
            <p:ph type="title"/>
          </p:nvPr>
        </p:nvSpPr>
        <p:spPr/>
        <p:txBody>
          <a:bodyPr/>
          <a:lstStyle/>
          <a:p>
            <a:r>
              <a:rPr lang="en-US"/>
              <a:t>The Pitch Deck</a:t>
            </a:r>
          </a:p>
        </p:txBody>
      </p:sp>
      <p:sp>
        <p:nvSpPr>
          <p:cNvPr id="5" name="Inhaltsplatzhalter 4">
            <a:extLst>
              <a:ext uri="{FF2B5EF4-FFF2-40B4-BE49-F238E27FC236}">
                <a16:creationId xmlns:a16="http://schemas.microsoft.com/office/drawing/2014/main" id="{6CBFE3B5-6BDB-45E4-9450-0E91DF7CC06F}"/>
              </a:ext>
            </a:extLst>
          </p:cNvPr>
          <p:cNvSpPr>
            <a:spLocks noGrp="1"/>
          </p:cNvSpPr>
          <p:nvPr>
            <p:ph idx="1"/>
          </p:nvPr>
        </p:nvSpPr>
        <p:spPr/>
        <p:txBody>
          <a:bodyPr>
            <a:normAutofit lnSpcReduction="10000"/>
          </a:bodyPr>
          <a:lstStyle/>
          <a:p>
            <a:r>
              <a:rPr lang="en-US" dirty="0"/>
              <a:t>A pitch deck is a short summary of your idea and is the main method to raise interest by investors, venture capital (VC) fonds and business angels and thus instrumental in attracting funding</a:t>
            </a:r>
          </a:p>
          <a:p>
            <a:r>
              <a:rPr lang="en-US" dirty="0"/>
              <a:t>A pitch deck should</a:t>
            </a:r>
          </a:p>
          <a:p>
            <a:pPr lvl="1"/>
            <a:r>
              <a:rPr lang="en-US" dirty="0"/>
              <a:t>Introduce a clear need</a:t>
            </a:r>
          </a:p>
          <a:p>
            <a:pPr lvl="1"/>
            <a:r>
              <a:rPr lang="en-US" dirty="0"/>
              <a:t>Highlight why the need is currently not met</a:t>
            </a:r>
          </a:p>
          <a:p>
            <a:pPr lvl="1"/>
            <a:r>
              <a:rPr lang="en-US" dirty="0"/>
              <a:t>Suggest a new way of meeting this need</a:t>
            </a:r>
          </a:p>
          <a:p>
            <a:pPr lvl="1"/>
            <a:r>
              <a:rPr lang="en-US" dirty="0"/>
              <a:t>Path out a way to actually servicing this need in the market</a:t>
            </a:r>
          </a:p>
          <a:p>
            <a:r>
              <a:rPr lang="en-US" dirty="0"/>
              <a:t>The following pitch deck introduces the (obviously artificial) product DCalculator – a numerical calculator powered by a solar cell (you should come up with a better idea obviously </a:t>
            </a:r>
            <a:r>
              <a:rPr lang="en-US" dirty="0">
                <a:sym typeface="Wingdings" panose="05000000000000000000" pitchFamily="2" charset="2"/>
              </a:rPr>
              <a:t></a:t>
            </a:r>
            <a:r>
              <a:rPr lang="en-US" dirty="0"/>
              <a:t>)</a:t>
            </a:r>
          </a:p>
        </p:txBody>
      </p:sp>
    </p:spTree>
    <p:extLst>
      <p:ext uri="{BB962C8B-B14F-4D97-AF65-F5344CB8AC3E}">
        <p14:creationId xmlns:p14="http://schemas.microsoft.com/office/powerpoint/2010/main" val="313611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60EF8E77-77D9-4934-A199-2B0190D1CE43}"/>
              </a:ext>
            </a:extLst>
          </p:cNvPr>
          <p:cNvSpPr/>
          <p:nvPr/>
        </p:nvSpPr>
        <p:spPr>
          <a:xfrm>
            <a:off x="0" y="578457"/>
            <a:ext cx="9487437" cy="4685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423512" y="489565"/>
            <a:ext cx="9150518" cy="646331"/>
          </a:xfrm>
          <a:prstGeom prst="rect">
            <a:avLst/>
          </a:prstGeom>
          <a:noFill/>
        </p:spPr>
        <p:txBody>
          <a:bodyPr wrap="none" rtlCol="0">
            <a:spAutoFit/>
          </a:bodyPr>
          <a:lstStyle/>
          <a:p>
            <a:r>
              <a:rPr lang="en-US" sz="3600" dirty="0">
                <a:latin typeface="+mj-lt"/>
              </a:rPr>
              <a:t>What is the Problem? Calculations everywhere!</a:t>
            </a:r>
          </a:p>
        </p:txBody>
      </p:sp>
      <p:sp>
        <p:nvSpPr>
          <p:cNvPr id="13" name="Rechteck 12"/>
          <p:cNvSpPr/>
          <p:nvPr/>
        </p:nvSpPr>
        <p:spPr>
          <a:xfrm>
            <a:off x="314517" y="2084259"/>
            <a:ext cx="4016005" cy="3527269"/>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2310468" y="3096916"/>
            <a:ext cx="2146029" cy="830997"/>
          </a:xfrm>
          <a:prstGeom prst="rect">
            <a:avLst/>
          </a:prstGeom>
        </p:spPr>
        <p:txBody>
          <a:bodyPr wrap="square">
            <a:spAutoFit/>
          </a:bodyPr>
          <a:lstStyle/>
          <a:p>
            <a:pPr algn="ctr"/>
            <a:r>
              <a:rPr lang="en-US" sz="1600" b="1" cap="small">
                <a:latin typeface="Calibri Light" panose="020F0302020204030204" pitchFamily="34" charset="0"/>
                <a:ea typeface="Calibri" panose="020F0502020204030204" pitchFamily="34" charset="0"/>
                <a:cs typeface="Calibri Light" panose="020F0302020204030204" pitchFamily="34" charset="0"/>
              </a:rPr>
              <a:t>Everywhere</a:t>
            </a:r>
          </a:p>
          <a:p>
            <a:pPr algn="ctr"/>
            <a:r>
              <a:rPr lang="en-US" sz="1600">
                <a:latin typeface="Calibri Light" panose="020F0302020204030204" pitchFamily="34" charset="0"/>
                <a:ea typeface="Calibri" panose="020F0502020204030204" pitchFamily="34" charset="0"/>
                <a:cs typeface="Calibri Light" panose="020F0302020204030204" pitchFamily="34" charset="0"/>
              </a:rPr>
              <a:t>At any location</a:t>
            </a:r>
          </a:p>
          <a:p>
            <a:pPr algn="ctr"/>
            <a:r>
              <a:rPr lang="en-US" sz="1600">
                <a:latin typeface="Calibri Light" panose="020F0302020204030204" pitchFamily="34" charset="0"/>
                <a:cs typeface="Calibri Light" panose="020F0302020204030204" pitchFamily="34" charset="0"/>
              </a:rPr>
              <a:t>Without a battery</a:t>
            </a:r>
          </a:p>
        </p:txBody>
      </p:sp>
      <p:sp>
        <p:nvSpPr>
          <p:cNvPr id="16" name="Rechteck 15"/>
          <p:cNvSpPr/>
          <p:nvPr/>
        </p:nvSpPr>
        <p:spPr>
          <a:xfrm>
            <a:off x="116939" y="3094949"/>
            <a:ext cx="2193529" cy="830997"/>
          </a:xfrm>
          <a:prstGeom prst="rect">
            <a:avLst/>
          </a:prstGeom>
        </p:spPr>
        <p:txBody>
          <a:bodyPr wrap="square">
            <a:spAutoFit/>
          </a:bodyPr>
          <a:lstStyle/>
          <a:p>
            <a:pPr algn="ctr"/>
            <a:r>
              <a:rPr lang="en-US" sz="1600" b="1" cap="small">
                <a:latin typeface="Calibri Light" panose="020F0302020204030204" pitchFamily="34" charset="0"/>
                <a:ea typeface="Calibri" panose="020F0502020204030204" pitchFamily="34" charset="0"/>
                <a:cs typeface="Calibri Light" panose="020F0302020204030204" pitchFamily="34" charset="0"/>
              </a:rPr>
              <a:t>Quick Calculations</a:t>
            </a:r>
            <a:endParaRPr lang="en-US" sz="2000">
              <a:latin typeface="Calibri Light" panose="020F0302020204030204" pitchFamily="34" charset="0"/>
              <a:ea typeface="Calibri" panose="020F0502020204030204" pitchFamily="34" charset="0"/>
              <a:cs typeface="Calibri Light" panose="020F0302020204030204" pitchFamily="34" charset="0"/>
            </a:endParaRPr>
          </a:p>
          <a:p>
            <a:pPr algn="ctr"/>
            <a:r>
              <a:rPr lang="en-US" sz="1600">
                <a:latin typeface="Calibri Light" panose="020F0302020204030204" pitchFamily="34" charset="0"/>
                <a:ea typeface="Calibri" panose="020F0502020204030204" pitchFamily="34" charset="0"/>
                <a:cs typeface="Calibri Light" panose="020F0302020204030204" pitchFamily="34" charset="0"/>
              </a:rPr>
              <a:t>Complex calulations</a:t>
            </a:r>
          </a:p>
          <a:p>
            <a:pPr algn="ctr"/>
            <a:r>
              <a:rPr lang="en-US" sz="1600">
                <a:latin typeface="Calibri Light" panose="020F0302020204030204" pitchFamily="34" charset="0"/>
                <a:ea typeface="Calibri" panose="020F0502020204030204" pitchFamily="34" charset="0"/>
                <a:cs typeface="Calibri Light" panose="020F0302020204030204" pitchFamily="34" charset="0"/>
              </a:rPr>
              <a:t>Ultrahigh precision</a:t>
            </a:r>
          </a:p>
        </p:txBody>
      </p:sp>
      <p:sp>
        <p:nvSpPr>
          <p:cNvPr id="17" name="Rechteck 16"/>
          <p:cNvSpPr/>
          <p:nvPr/>
        </p:nvSpPr>
        <p:spPr>
          <a:xfrm>
            <a:off x="1322461" y="2195861"/>
            <a:ext cx="2115900" cy="461665"/>
          </a:xfrm>
          <a:prstGeom prst="rect">
            <a:avLst/>
          </a:prstGeom>
        </p:spPr>
        <p:txBody>
          <a:bodyPr wrap="none">
            <a:spAutoFit/>
          </a:bodyPr>
          <a:lstStyle/>
          <a:p>
            <a:pPr algn="ctr"/>
            <a:r>
              <a:rPr lang="en-US" sz="2400">
                <a:latin typeface="Calibri Light" panose="020F0302020204030204" pitchFamily="34" charset="0"/>
                <a:ea typeface="Calibri" panose="020F0502020204030204" pitchFamily="34" charset="0"/>
                <a:cs typeface="Calibri Light" panose="020F0302020204030204" pitchFamily="34" charset="0"/>
              </a:rPr>
              <a:t>Customer Need</a:t>
            </a:r>
          </a:p>
        </p:txBody>
      </p:sp>
      <p:sp>
        <p:nvSpPr>
          <p:cNvPr id="18" name="Rechteck 17"/>
          <p:cNvSpPr/>
          <p:nvPr/>
        </p:nvSpPr>
        <p:spPr>
          <a:xfrm>
            <a:off x="2064273" y="2947353"/>
            <a:ext cx="506124" cy="769441"/>
          </a:xfrm>
          <a:prstGeom prst="rect">
            <a:avLst/>
          </a:prstGeom>
        </p:spPr>
        <p:txBody>
          <a:bodyPr wrap="square">
            <a:spAutoFit/>
          </a:bodyPr>
          <a:lstStyle/>
          <a:p>
            <a:r>
              <a:rPr lang="en-US" sz="4400" b="1" cap="small">
                <a:solidFill>
                  <a:srgbClr val="FF0000"/>
                </a:solidFill>
                <a:latin typeface="Calibri Light" panose="020F0302020204030204" pitchFamily="34" charset="0"/>
                <a:ea typeface="Calibri" panose="020F0502020204030204" pitchFamily="34" charset="0"/>
                <a:cs typeface="Calibri Light" panose="020F0302020204030204" pitchFamily="34" charset="0"/>
              </a:rPr>
              <a:t>&amp;</a:t>
            </a:r>
            <a:endParaRPr lang="en-US" sz="4400">
              <a:solidFill>
                <a:srgbClr val="FF0000"/>
              </a:solidFill>
            </a:endParaRPr>
          </a:p>
        </p:txBody>
      </p:sp>
      <p:pic>
        <p:nvPicPr>
          <p:cNvPr id="19" name="Grafi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320" y="4237453"/>
            <a:ext cx="2983551" cy="833161"/>
          </a:xfrm>
          <a:prstGeom prst="rect">
            <a:avLst/>
          </a:prstGeom>
        </p:spPr>
      </p:pic>
      <p:sp>
        <p:nvSpPr>
          <p:cNvPr id="22" name="Textfeld 21"/>
          <p:cNvSpPr txBox="1"/>
          <p:nvPr/>
        </p:nvSpPr>
        <p:spPr>
          <a:xfrm>
            <a:off x="4702692" y="2015908"/>
            <a:ext cx="6806454" cy="4647426"/>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mj-lt"/>
              </a:rPr>
              <a:t>Numerical calculations</a:t>
            </a:r>
            <a:r>
              <a:rPr lang="en-US" sz="2400" dirty="0">
                <a:latin typeface="+mj-lt"/>
              </a:rPr>
              <a:t> are omnipresent in life and we have to do dozens of calculations per day.</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However, we are often relying on our smartphones which constantly run out of battery thus leaving us unable to perform the calculations. </a:t>
            </a:r>
            <a:r>
              <a:rPr lang="en-US" sz="2400" b="1" dirty="0">
                <a:latin typeface="+mj-lt"/>
              </a:rPr>
              <a:t>Why?</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Because the smartphone is small and compact and can do very complex calculations. However, the smartphone is a phone and not a calculator </a:t>
            </a:r>
            <a:r>
              <a:rPr lang="en-US" sz="2400" dirty="0">
                <a:latin typeface="+mj-lt"/>
                <a:sym typeface="Wingdings" panose="05000000000000000000" pitchFamily="2" charset="2"/>
              </a:rPr>
              <a:t> not optimized for this purpose.</a:t>
            </a:r>
          </a:p>
          <a:p>
            <a:pPr marL="342900" indent="-342900">
              <a:buFont typeface="Arial" panose="020B0604020202020204" pitchFamily="34" charset="0"/>
              <a:buChar char="•"/>
            </a:pPr>
            <a:endParaRPr lang="de-DE" sz="2400" dirty="0">
              <a:latin typeface="+mj-lt"/>
              <a:sym typeface="Wingdings" panose="05000000000000000000" pitchFamily="2" charset="2"/>
            </a:endParaRPr>
          </a:p>
          <a:p>
            <a:pPr marL="342900" indent="-342900">
              <a:buFont typeface="Arial" panose="020B0604020202020204" pitchFamily="34" charset="0"/>
              <a:buChar char="•"/>
            </a:pPr>
            <a:r>
              <a:rPr lang="de-DE" sz="800" dirty="0">
                <a:latin typeface="+mj-lt"/>
                <a:sym typeface="Wingdings" panose="05000000000000000000" pitchFamily="2" charset="2"/>
              </a:rPr>
              <a:t>[</a:t>
            </a:r>
            <a:r>
              <a:rPr lang="en-US" sz="800" dirty="0">
                <a:latin typeface="+mj-lt"/>
                <a:sym typeface="Wingdings" panose="05000000000000000000" pitchFamily="2" charset="2"/>
              </a:rPr>
              <a:t>introduction to the solution: Why should we care about the problem? How are we currently addressing the probe?]</a:t>
            </a:r>
            <a:endParaRPr lang="en-US" sz="800" dirty="0">
              <a:latin typeface="+mj-lt"/>
            </a:endParaRPr>
          </a:p>
        </p:txBody>
      </p:sp>
      <p:pic>
        <p:nvPicPr>
          <p:cNvPr id="20" name="Grafik 19">
            <a:extLst>
              <a:ext uri="{FF2B5EF4-FFF2-40B4-BE49-F238E27FC236}">
                <a16:creationId xmlns:a16="http://schemas.microsoft.com/office/drawing/2014/main" id="{C2C51AA3-F959-42DE-9B50-B70B99EF8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76" y="595436"/>
            <a:ext cx="2587071" cy="434587"/>
          </a:xfrm>
          <a:prstGeom prst="rect">
            <a:avLst/>
          </a:prstGeom>
        </p:spPr>
      </p:pic>
    </p:spTree>
    <p:extLst>
      <p:ext uri="{BB962C8B-B14F-4D97-AF65-F5344CB8AC3E}">
        <p14:creationId xmlns:p14="http://schemas.microsoft.com/office/powerpoint/2010/main" val="151487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D74D8672-9946-4D83-A57C-C3CE94F4C36F}"/>
              </a:ext>
            </a:extLst>
          </p:cNvPr>
          <p:cNvSpPr/>
          <p:nvPr/>
        </p:nvSpPr>
        <p:spPr>
          <a:xfrm>
            <a:off x="0" y="578457"/>
            <a:ext cx="9487437" cy="4685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423512" y="489565"/>
            <a:ext cx="9091720" cy="646331"/>
          </a:xfrm>
          <a:prstGeom prst="rect">
            <a:avLst/>
          </a:prstGeom>
          <a:noFill/>
        </p:spPr>
        <p:txBody>
          <a:bodyPr wrap="none" rtlCol="0">
            <a:spAutoFit/>
          </a:bodyPr>
          <a:lstStyle/>
          <a:p>
            <a:r>
              <a:rPr lang="en-US" sz="3600">
                <a:latin typeface="+mj-lt"/>
              </a:rPr>
              <a:t>The Solution: power of the sun and the machine</a:t>
            </a:r>
          </a:p>
        </p:txBody>
      </p:sp>
      <p:sp>
        <p:nvSpPr>
          <p:cNvPr id="12" name="Rechteck 11"/>
          <p:cNvSpPr/>
          <p:nvPr/>
        </p:nvSpPr>
        <p:spPr>
          <a:xfrm>
            <a:off x="216815" y="1471628"/>
            <a:ext cx="9869415" cy="2092881"/>
          </a:xfrm>
          <a:prstGeom prst="rect">
            <a:avLst/>
          </a:prstGeom>
        </p:spPr>
        <p:txBody>
          <a:bodyPr wrap="square">
            <a:spAutoFit/>
          </a:bodyPr>
          <a:lstStyle/>
          <a:p>
            <a:r>
              <a:rPr lang="en-US" sz="2400" dirty="0">
                <a:latin typeface="Calibri Light" panose="020F0302020204030204" pitchFamily="34" charset="0"/>
                <a:ea typeface="Calibri" panose="020F0502020204030204" pitchFamily="34" charset="0"/>
                <a:cs typeface="Calibri Light" panose="020F0302020204030204" pitchFamily="34" charset="0"/>
              </a:rPr>
              <a:t>The Solution:</a:t>
            </a:r>
          </a:p>
          <a:p>
            <a:pPr>
              <a:spcAft>
                <a:spcPts val="1200"/>
              </a:spcAft>
            </a:pPr>
            <a:r>
              <a:rPr lang="en-US" sz="2800" b="1" dirty="0">
                <a:latin typeface="Calibri Light" panose="020F0302020204030204" pitchFamily="34" charset="0"/>
                <a:ea typeface="Calibri" panose="020F0502020204030204" pitchFamily="34" charset="0"/>
                <a:cs typeface="Calibri Light" panose="020F0302020204030204" pitchFamily="34" charset="0"/>
              </a:rPr>
              <a:t>A highly optimized calculator fueled by the power of the sun</a:t>
            </a:r>
          </a:p>
          <a:p>
            <a:pPr marL="457200" indent="-457200">
              <a:buFont typeface="Wingdings" panose="05000000000000000000" pitchFamily="2" charset="2"/>
              <a:buChar char="à"/>
            </a:pPr>
            <a:r>
              <a:rPr lang="en-US" sz="2000" dirty="0">
                <a:latin typeface="Calibri Light" panose="020F0302020204030204" pitchFamily="34" charset="0"/>
                <a:ea typeface="Calibri" panose="020F0502020204030204" pitchFamily="34" charset="0"/>
                <a:cs typeface="Calibri Light" panose="020F0302020204030204" pitchFamily="34" charset="0"/>
              </a:rPr>
              <a:t>Highest mathematical precision</a:t>
            </a:r>
          </a:p>
          <a:p>
            <a:pPr marL="457200" indent="-457200">
              <a:buFont typeface="Wingdings" panose="05000000000000000000" pitchFamily="2" charset="2"/>
              <a:buChar char="à"/>
            </a:pPr>
            <a:r>
              <a:rPr lang="en-US" sz="2000" dirty="0">
                <a:latin typeface="Calibri Light" panose="020F0302020204030204" pitchFamily="34" charset="0"/>
                <a:ea typeface="Calibri" panose="020F0502020204030204" pitchFamily="34" charset="0"/>
                <a:cs typeface="Calibri Light" panose="020F0302020204030204" pitchFamily="34" charset="0"/>
              </a:rPr>
              <a:t>Ultrafast results</a:t>
            </a:r>
          </a:p>
          <a:p>
            <a:pPr marL="457200" indent="-457200">
              <a:buFont typeface="Wingdings" panose="05000000000000000000" pitchFamily="2" charset="2"/>
              <a:buChar char="à"/>
            </a:pPr>
            <a:r>
              <a:rPr lang="en-US" sz="2000" dirty="0">
                <a:latin typeface="Calibri Light" panose="020F0302020204030204" pitchFamily="34" charset="0"/>
                <a:ea typeface="Calibri" panose="020F0502020204030204" pitchFamily="34" charset="0"/>
                <a:cs typeface="Calibri Light" panose="020F0302020204030204" pitchFamily="34" charset="0"/>
              </a:rPr>
              <a:t>Fueled by the power of the sun </a:t>
            </a:r>
            <a:r>
              <a:rPr lang="en-US" sz="2000" dirty="0">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 available anywhere on the planted</a:t>
            </a:r>
          </a:p>
          <a:p>
            <a:r>
              <a:rPr lang="en-US" sz="800" dirty="0">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[put down the advantages of your solution here]</a:t>
            </a:r>
            <a:endParaRPr lang="en-US" sz="8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5" name="Rechteck 14"/>
          <p:cNvSpPr/>
          <p:nvPr/>
        </p:nvSpPr>
        <p:spPr>
          <a:xfrm>
            <a:off x="2562021" y="3769897"/>
            <a:ext cx="8710493" cy="2333972"/>
          </a:xfrm>
          <a:prstGeom prst="rect">
            <a:avLst/>
          </a:prstGeom>
        </p:spPr>
        <p:txBody>
          <a:bodyPr wrap="square">
            <a:spAutoFit/>
          </a:bodyPr>
          <a:lstStyle/>
          <a:p>
            <a:pPr>
              <a:spcAft>
                <a:spcPts val="800"/>
              </a:spcAft>
            </a:pPr>
            <a:endParaRPr lang="en-US" sz="900">
              <a:latin typeface="Calibri Light" panose="020F0302020204030204" pitchFamily="34" charset="0"/>
              <a:ea typeface="Calibri" panose="020F0502020204030204" pitchFamily="34" charset="0"/>
              <a:cs typeface="Calibri Light" panose="020F0302020204030204" pitchFamily="34" charset="0"/>
            </a:endParaRPr>
          </a:p>
          <a:p>
            <a:pPr>
              <a:spcAft>
                <a:spcPts val="300"/>
              </a:spcAft>
              <a:buFont typeface="Wingdings" panose="05000000000000000000" pitchFamily="2" charset="2"/>
              <a:buChar char="ü"/>
            </a:pPr>
            <a:r>
              <a:rPr lang="en-US" sz="2800">
                <a:latin typeface="Calibri Light" panose="020F0302020204030204" pitchFamily="34" charset="0"/>
                <a:ea typeface="Calibri" panose="020F0502020204030204" pitchFamily="34" charset="0"/>
                <a:cs typeface="Calibri Light" panose="020F0302020204030204" pitchFamily="34" charset="0"/>
              </a:rPr>
              <a:t>Patented technology</a:t>
            </a:r>
          </a:p>
          <a:p>
            <a:pPr>
              <a:spcAft>
                <a:spcPts val="300"/>
              </a:spcAft>
              <a:buFont typeface="Wingdings" panose="05000000000000000000" pitchFamily="2" charset="2"/>
              <a:buChar char="ü"/>
            </a:pPr>
            <a:r>
              <a:rPr lang="en-US" sz="2800">
                <a:latin typeface="Calibri Light" panose="020F0302020204030204" pitchFamily="34" charset="0"/>
                <a:ea typeface="Calibri" panose="020F0502020204030204" pitchFamily="34" charset="0"/>
                <a:cs typeface="Calibri Light" panose="020F0302020204030204" pitchFamily="34" charset="0"/>
              </a:rPr>
              <a:t>Orders of magnitude cheaper than a phone</a:t>
            </a:r>
          </a:p>
          <a:p>
            <a:pPr>
              <a:spcAft>
                <a:spcPts val="300"/>
              </a:spcAft>
              <a:buFont typeface="Wingdings" panose="05000000000000000000" pitchFamily="2" charset="2"/>
              <a:buChar char="ü"/>
            </a:pPr>
            <a:r>
              <a:rPr lang="en-US" sz="2800">
                <a:latin typeface="Calibri Light" panose="020F0302020204030204" pitchFamily="34" charset="0"/>
                <a:ea typeface="Calibri" panose="020F0502020204030204" pitchFamily="34" charset="0"/>
                <a:cs typeface="Calibri Light" panose="020F0302020204030204" pitchFamily="34" charset="0"/>
              </a:rPr>
              <a:t>No energy supply required, no battery necessary</a:t>
            </a:r>
          </a:p>
          <a:p>
            <a:pPr>
              <a:spcAft>
                <a:spcPts val="300"/>
              </a:spcAft>
              <a:buFont typeface="Wingdings" panose="05000000000000000000" pitchFamily="2" charset="2"/>
              <a:buChar char="ü"/>
            </a:pPr>
            <a:r>
              <a:rPr lang="en-US" sz="2800">
                <a:latin typeface="Calibri Light" panose="020F0302020204030204" pitchFamily="34" charset="0"/>
                <a:ea typeface="Calibri" panose="020F0502020204030204" pitchFamily="34" charset="0"/>
                <a:cs typeface="Calibri Light" panose="020F0302020204030204" pitchFamily="34" charset="0"/>
              </a:rPr>
              <a:t>100 % recyclable, almost unlimited lifetie</a:t>
            </a:r>
          </a:p>
          <a:p>
            <a:pPr>
              <a:spcAft>
                <a:spcPts val="300"/>
              </a:spcAft>
            </a:pPr>
            <a:r>
              <a:rPr lang="en-US" sz="800">
                <a:latin typeface="Calibri Light" panose="020F0302020204030204" pitchFamily="34" charset="0"/>
                <a:ea typeface="Calibri" panose="020F0502020204030204" pitchFamily="34" charset="0"/>
                <a:cs typeface="Calibri Light" panose="020F0302020204030204" pitchFamily="34" charset="0"/>
              </a:rPr>
              <a:t>[put down your Unique Selling Points (USPs) </a:t>
            </a:r>
            <a:r>
              <a:rPr lang="en-US" sz="800">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 what distinguishes your solution from all the rest the market has to offt</a:t>
            </a:r>
            <a:r>
              <a:rPr lang="en-US" sz="800">
                <a:latin typeface="Calibri Light" panose="020F0302020204030204" pitchFamily="34" charset="0"/>
                <a:ea typeface="Calibri" panose="020F0502020204030204" pitchFamily="34" charset="0"/>
                <a:cs typeface="Calibri Light" panose="020F0302020204030204" pitchFamily="34" charset="0"/>
              </a:rPr>
              <a:t>]</a:t>
            </a:r>
          </a:p>
        </p:txBody>
      </p:sp>
      <p:sp>
        <p:nvSpPr>
          <p:cNvPr id="26" name="Textfeld 25"/>
          <p:cNvSpPr txBox="1"/>
          <p:nvPr/>
        </p:nvSpPr>
        <p:spPr>
          <a:xfrm>
            <a:off x="2562021" y="6163717"/>
            <a:ext cx="1919500" cy="369332"/>
          </a:xfrm>
          <a:prstGeom prst="rect">
            <a:avLst/>
          </a:prstGeom>
          <a:noFill/>
        </p:spPr>
        <p:txBody>
          <a:bodyPr wrap="none" rtlCol="0">
            <a:spAutoFit/>
          </a:bodyPr>
          <a:lstStyle/>
          <a:p>
            <a:r>
              <a:rPr lang="en-US">
                <a:latin typeface="+mj-lt"/>
              </a:rPr>
              <a:t>Our first prototype</a:t>
            </a:r>
          </a:p>
        </p:txBody>
      </p:sp>
      <p:pic>
        <p:nvPicPr>
          <p:cNvPr id="16" name="Grafik 15">
            <a:extLst>
              <a:ext uri="{FF2B5EF4-FFF2-40B4-BE49-F238E27FC236}">
                <a16:creationId xmlns:a16="http://schemas.microsoft.com/office/drawing/2014/main" id="{2F23F376-828B-46C9-BEB3-8BE4C4C7F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976" y="595436"/>
            <a:ext cx="2587071" cy="434587"/>
          </a:xfrm>
          <a:prstGeom prst="rect">
            <a:avLst/>
          </a:prstGeom>
        </p:spPr>
      </p:pic>
      <p:pic>
        <p:nvPicPr>
          <p:cNvPr id="18" name="Grafik 17">
            <a:extLst>
              <a:ext uri="{FF2B5EF4-FFF2-40B4-BE49-F238E27FC236}">
                <a16:creationId xmlns:a16="http://schemas.microsoft.com/office/drawing/2014/main" id="{989EB2AD-A5F8-4A83-A4FF-800A5B096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45" y="3749175"/>
            <a:ext cx="1815576" cy="2839194"/>
          </a:xfrm>
          <a:prstGeom prst="rect">
            <a:avLst/>
          </a:prstGeom>
        </p:spPr>
      </p:pic>
      <p:pic>
        <p:nvPicPr>
          <p:cNvPr id="2" name="Grafik 1">
            <a:extLst>
              <a:ext uri="{FF2B5EF4-FFF2-40B4-BE49-F238E27FC236}">
                <a16:creationId xmlns:a16="http://schemas.microsoft.com/office/drawing/2014/main" id="{64B4A27D-E43C-4362-83D8-1C0CDBD62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3822" y="1560515"/>
            <a:ext cx="2654189" cy="2508354"/>
          </a:xfrm>
          <a:prstGeom prst="rect">
            <a:avLst/>
          </a:prstGeom>
        </p:spPr>
      </p:pic>
    </p:spTree>
    <p:extLst>
      <p:ext uri="{BB962C8B-B14F-4D97-AF65-F5344CB8AC3E}">
        <p14:creationId xmlns:p14="http://schemas.microsoft.com/office/powerpoint/2010/main" val="316202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Gerader Verbinder 44"/>
          <p:cNvCxnSpPr/>
          <p:nvPr/>
        </p:nvCxnSpPr>
        <p:spPr>
          <a:xfrm>
            <a:off x="2551077" y="2802428"/>
            <a:ext cx="276005" cy="74316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flipV="1">
            <a:off x="2558270" y="2101473"/>
            <a:ext cx="276005" cy="74316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2812481" y="3545593"/>
            <a:ext cx="493639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2815531" y="2101473"/>
            <a:ext cx="493639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0" y="578457"/>
            <a:ext cx="9487437" cy="4685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423512" y="489565"/>
            <a:ext cx="8405956" cy="646331"/>
          </a:xfrm>
          <a:prstGeom prst="rect">
            <a:avLst/>
          </a:prstGeom>
          <a:noFill/>
        </p:spPr>
        <p:txBody>
          <a:bodyPr wrap="none" rtlCol="0">
            <a:spAutoFit/>
          </a:bodyPr>
          <a:lstStyle/>
          <a:p>
            <a:r>
              <a:rPr lang="en-US" sz="3600" dirty="0">
                <a:latin typeface="+mj-lt"/>
              </a:rPr>
              <a:t>The DCalculator: How to reach the customer</a:t>
            </a:r>
          </a:p>
        </p:txBody>
      </p:sp>
      <p:pic>
        <p:nvPicPr>
          <p:cNvPr id="12" name="Grafik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3475" y="1636396"/>
            <a:ext cx="2339390" cy="2290530"/>
          </a:xfrm>
          <a:prstGeom prst="ellipse">
            <a:avLst/>
          </a:prstGeom>
          <a:ln>
            <a:noFill/>
          </a:ln>
          <a:effectLst>
            <a:softEdge rad="112500"/>
          </a:effectLst>
        </p:spPr>
      </p:pic>
      <p:sp>
        <p:nvSpPr>
          <p:cNvPr id="20" name="Rechteck 19"/>
          <p:cNvSpPr/>
          <p:nvPr/>
        </p:nvSpPr>
        <p:spPr>
          <a:xfrm>
            <a:off x="316824" y="2587956"/>
            <a:ext cx="2772691" cy="369332"/>
          </a:xfrm>
          <a:prstGeom prst="rect">
            <a:avLst/>
          </a:prstGeom>
        </p:spPr>
        <p:txBody>
          <a:bodyPr wrap="square">
            <a:spAutoFit/>
          </a:bodyPr>
          <a:lstStyle/>
          <a:p>
            <a:pPr algn="ctr"/>
            <a:r>
              <a:rPr lang="en-US">
                <a:latin typeface="Calibri Light" panose="020F0302020204030204" pitchFamily="34" charset="0"/>
                <a:ea typeface="Calibri" panose="020F0502020204030204" pitchFamily="34" charset="0"/>
                <a:cs typeface="Calibri Light" panose="020F0302020204030204" pitchFamily="34" charset="0"/>
              </a:rPr>
              <a:t>Raw materials</a:t>
            </a:r>
          </a:p>
        </p:txBody>
      </p:sp>
      <p:sp>
        <p:nvSpPr>
          <p:cNvPr id="25" name="Gleichschenkliges Dreieck 24"/>
          <p:cNvSpPr/>
          <p:nvPr/>
        </p:nvSpPr>
        <p:spPr>
          <a:xfrm rot="5400000">
            <a:off x="10052331" y="2623116"/>
            <a:ext cx="599450" cy="391426"/>
          </a:xfrm>
          <a:prstGeom prst="triangle">
            <a:avLst/>
          </a:prstGeom>
          <a:solidFill>
            <a:srgbClr val="FF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Grafi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24" y="5663632"/>
            <a:ext cx="756000" cy="756000"/>
          </a:xfrm>
          <a:prstGeom prst="rect">
            <a:avLst/>
          </a:prstGeom>
        </p:spPr>
      </p:pic>
      <p:pic>
        <p:nvPicPr>
          <p:cNvPr id="30" name="Grafik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65" y="4782740"/>
            <a:ext cx="756000" cy="756000"/>
          </a:xfrm>
          <a:prstGeom prst="rect">
            <a:avLst/>
          </a:prstGeom>
        </p:spPr>
      </p:pic>
      <p:sp>
        <p:nvSpPr>
          <p:cNvPr id="33" name="Rechteck 32"/>
          <p:cNvSpPr/>
          <p:nvPr/>
        </p:nvSpPr>
        <p:spPr>
          <a:xfrm>
            <a:off x="1072824" y="4711472"/>
            <a:ext cx="4952047" cy="1708160"/>
          </a:xfrm>
          <a:prstGeom prst="rect">
            <a:avLst/>
          </a:prstGeom>
        </p:spPr>
        <p:txBody>
          <a:bodyPr wrap="square">
            <a:spAutoFit/>
          </a:bodyPr>
          <a:lstStyle/>
          <a:p>
            <a:pPr marL="358775" indent="-342900">
              <a:spcAft>
                <a:spcPts val="300"/>
              </a:spcAft>
            </a:pPr>
            <a:r>
              <a:rPr lang="en-US" sz="2000" b="1">
                <a:latin typeface="Calibri Light" panose="020F0302020204030204" pitchFamily="34" charset="0"/>
                <a:ea typeface="Calibri" panose="020F0502020204030204" pitchFamily="34" charset="0"/>
                <a:cs typeface="Calibri Light" panose="020F0302020204030204" pitchFamily="34" charset="0"/>
              </a:rPr>
              <a:t>Scalable manufacturing</a:t>
            </a:r>
          </a:p>
          <a:p>
            <a:pPr marL="358775" indent="-342900">
              <a:spcAft>
                <a:spcPts val="300"/>
              </a:spcAft>
              <a:buFont typeface="Wingdings" panose="05000000000000000000" pitchFamily="2" charset="2"/>
              <a:buChar char="ü"/>
            </a:pPr>
            <a:r>
              <a:rPr lang="en-US" sz="2000">
                <a:latin typeface="Calibri Light" panose="020F0302020204030204" pitchFamily="34" charset="0"/>
                <a:ea typeface="Calibri" panose="020F0502020204030204" pitchFamily="34" charset="0"/>
                <a:cs typeface="Calibri Light" panose="020F0302020204030204" pitchFamily="34" charset="0"/>
              </a:rPr>
              <a:t>Can be manufactured (on a community basis) via 3D printing</a:t>
            </a:r>
          </a:p>
          <a:p>
            <a:pPr marL="358775" indent="-342900">
              <a:spcAft>
                <a:spcPts val="300"/>
              </a:spcAft>
              <a:buFont typeface="Wingdings" panose="05000000000000000000" pitchFamily="2" charset="2"/>
              <a:buChar char="ü"/>
            </a:pPr>
            <a:r>
              <a:rPr lang="en-US" sz="2000">
                <a:latin typeface="Calibri Light" panose="020F0302020204030204" pitchFamily="34" charset="0"/>
                <a:ea typeface="Calibri" panose="020F0502020204030204" pitchFamily="34" charset="0"/>
                <a:cs typeface="Calibri Light" panose="020F0302020204030204" pitchFamily="34" charset="0"/>
              </a:rPr>
              <a:t>Can be manufactured by cost-effective technology like injection molding</a:t>
            </a:r>
          </a:p>
        </p:txBody>
      </p:sp>
      <p:sp>
        <p:nvSpPr>
          <p:cNvPr id="34" name="Rechteck 33"/>
          <p:cNvSpPr/>
          <p:nvPr/>
        </p:nvSpPr>
        <p:spPr>
          <a:xfrm>
            <a:off x="6698629" y="4635118"/>
            <a:ext cx="5493371" cy="1610697"/>
          </a:xfrm>
          <a:prstGeom prst="rect">
            <a:avLst/>
          </a:prstGeom>
        </p:spPr>
        <p:txBody>
          <a:bodyPr wrap="square">
            <a:spAutoFit/>
          </a:bodyPr>
          <a:lstStyle/>
          <a:p>
            <a:pPr>
              <a:spcAft>
                <a:spcPts val="800"/>
              </a:spcAft>
            </a:pPr>
            <a:endParaRPr lang="en-US" sz="700">
              <a:latin typeface="Calibri Light" panose="020F0302020204030204" pitchFamily="34" charset="0"/>
              <a:ea typeface="Calibri" panose="020F0502020204030204" pitchFamily="34" charset="0"/>
              <a:cs typeface="Calibri Light" panose="020F0302020204030204" pitchFamily="34" charset="0"/>
            </a:endParaRPr>
          </a:p>
          <a:p>
            <a:pPr marL="342900" indent="-342900">
              <a:spcAft>
                <a:spcPts val="300"/>
              </a:spcAft>
            </a:pPr>
            <a:r>
              <a:rPr lang="en-US" sz="2000" b="1">
                <a:latin typeface="Calibri Light" panose="020F0302020204030204" pitchFamily="34" charset="0"/>
                <a:ea typeface="Calibri" panose="020F0502020204030204" pitchFamily="34" charset="0"/>
                <a:cs typeface="Calibri Light" panose="020F0302020204030204" pitchFamily="34" charset="0"/>
              </a:rPr>
              <a:t>Cost-to-market</a:t>
            </a:r>
          </a:p>
          <a:p>
            <a:pPr marL="342900" indent="-342900">
              <a:spcAft>
                <a:spcPts val="300"/>
              </a:spcAft>
              <a:buFont typeface="Wingdings" panose="05000000000000000000" pitchFamily="2" charset="2"/>
              <a:buChar char="ü"/>
            </a:pPr>
            <a:r>
              <a:rPr lang="en-US" sz="2000">
                <a:latin typeface="Calibri Light" panose="020F0302020204030204" pitchFamily="34" charset="0"/>
                <a:ea typeface="Calibri" panose="020F0502020204030204" pitchFamily="34" charset="0"/>
                <a:cs typeface="Calibri Light" panose="020F0302020204030204" pitchFamily="34" charset="0"/>
              </a:rPr>
              <a:t>Can be manufacture for less than 10 €</a:t>
            </a:r>
          </a:p>
          <a:p>
            <a:pPr marL="342900" indent="-342900">
              <a:spcAft>
                <a:spcPts val="300"/>
              </a:spcAft>
              <a:buFont typeface="Wingdings" panose="05000000000000000000" pitchFamily="2" charset="2"/>
              <a:buChar char="ü"/>
            </a:pPr>
            <a:r>
              <a:rPr lang="en-US" sz="2000">
                <a:latin typeface="Calibri Light" panose="020F0302020204030204" pitchFamily="34" charset="0"/>
                <a:ea typeface="Calibri" panose="020F0502020204030204" pitchFamily="34" charset="0"/>
                <a:cs typeface="Calibri Light" panose="020F0302020204030204" pitchFamily="34" charset="0"/>
              </a:rPr>
              <a:t>Lean manufacturing concept based on 3D printing and mail-order circuit board</a:t>
            </a:r>
          </a:p>
        </p:txBody>
      </p:sp>
      <p:cxnSp>
        <p:nvCxnSpPr>
          <p:cNvPr id="38" name="Gerader Verbinder 37"/>
          <p:cNvCxnSpPr/>
          <p:nvPr/>
        </p:nvCxnSpPr>
        <p:spPr>
          <a:xfrm>
            <a:off x="7974842" y="2822971"/>
            <a:ext cx="218576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H="1" flipV="1">
            <a:off x="7735231" y="2101473"/>
            <a:ext cx="276005" cy="74316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H="1">
            <a:off x="7728038" y="2802428"/>
            <a:ext cx="276005" cy="74316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6469973" y="1350601"/>
            <a:ext cx="1901226" cy="307777"/>
          </a:xfrm>
          <a:prstGeom prst="rect">
            <a:avLst/>
          </a:prstGeom>
          <a:noFill/>
        </p:spPr>
        <p:txBody>
          <a:bodyPr wrap="none" rtlCol="0">
            <a:spAutoFit/>
          </a:bodyPr>
          <a:lstStyle/>
          <a:p>
            <a:r>
              <a:rPr lang="en-US" sz="1400">
                <a:latin typeface="+mj-lt"/>
              </a:rPr>
              <a:t>3D printing of case (2 €)</a:t>
            </a:r>
          </a:p>
        </p:txBody>
      </p:sp>
      <p:sp>
        <p:nvSpPr>
          <p:cNvPr id="51" name="Textfeld 50"/>
          <p:cNvSpPr txBox="1"/>
          <p:nvPr/>
        </p:nvSpPr>
        <p:spPr>
          <a:xfrm>
            <a:off x="8690616" y="3315149"/>
            <a:ext cx="1200970" cy="307777"/>
          </a:xfrm>
          <a:prstGeom prst="rect">
            <a:avLst/>
          </a:prstGeom>
          <a:noFill/>
        </p:spPr>
        <p:txBody>
          <a:bodyPr wrap="none" rtlCol="0">
            <a:spAutoFit/>
          </a:bodyPr>
          <a:lstStyle/>
          <a:p>
            <a:r>
              <a:rPr lang="en-US" sz="1400">
                <a:latin typeface="+mj-lt"/>
              </a:rPr>
              <a:t>Solar cell (3 €)</a:t>
            </a:r>
          </a:p>
        </p:txBody>
      </p:sp>
      <p:sp>
        <p:nvSpPr>
          <p:cNvPr id="52" name="Textfeld 51"/>
          <p:cNvSpPr txBox="1"/>
          <p:nvPr/>
        </p:nvSpPr>
        <p:spPr>
          <a:xfrm>
            <a:off x="6466465" y="4034273"/>
            <a:ext cx="2271904" cy="307777"/>
          </a:xfrm>
          <a:prstGeom prst="rect">
            <a:avLst/>
          </a:prstGeom>
          <a:noFill/>
        </p:spPr>
        <p:txBody>
          <a:bodyPr wrap="none" rtlCol="0">
            <a:spAutoFit/>
          </a:bodyPr>
          <a:lstStyle/>
          <a:p>
            <a:r>
              <a:rPr lang="en-US" sz="1400">
                <a:latin typeface="+mj-lt"/>
              </a:rPr>
              <a:t>Mail-order circuit board (4 €)</a:t>
            </a:r>
          </a:p>
        </p:txBody>
      </p:sp>
      <p:pic>
        <p:nvPicPr>
          <p:cNvPr id="39" name="Grafik 38">
            <a:extLst>
              <a:ext uri="{FF2B5EF4-FFF2-40B4-BE49-F238E27FC236}">
                <a16:creationId xmlns:a16="http://schemas.microsoft.com/office/drawing/2014/main" id="{230A9464-5468-42D6-9A0E-999ECA341D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0976" y="595436"/>
            <a:ext cx="2587071" cy="434587"/>
          </a:xfrm>
          <a:prstGeom prst="rect">
            <a:avLst/>
          </a:prstGeom>
        </p:spPr>
      </p:pic>
      <p:pic>
        <p:nvPicPr>
          <p:cNvPr id="9" name="Grafik 8">
            <a:extLst>
              <a:ext uri="{FF2B5EF4-FFF2-40B4-BE49-F238E27FC236}">
                <a16:creationId xmlns:a16="http://schemas.microsoft.com/office/drawing/2014/main" id="{9BCC968E-9877-441D-98D6-D7AFC351E6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6789" y="1384498"/>
            <a:ext cx="2219676" cy="1246134"/>
          </a:xfrm>
          <a:prstGeom prst="rect">
            <a:avLst/>
          </a:prstGeom>
        </p:spPr>
      </p:pic>
      <p:pic>
        <p:nvPicPr>
          <p:cNvPr id="14" name="Grafik 13">
            <a:extLst>
              <a:ext uri="{FF2B5EF4-FFF2-40B4-BE49-F238E27FC236}">
                <a16:creationId xmlns:a16="http://schemas.microsoft.com/office/drawing/2014/main" id="{36DDCCF4-28D9-4BC4-8455-A12500ED0E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0743" y="2832483"/>
            <a:ext cx="2228850" cy="1486716"/>
          </a:xfrm>
          <a:prstGeom prst="rect">
            <a:avLst/>
          </a:prstGeom>
        </p:spPr>
      </p:pic>
      <p:pic>
        <p:nvPicPr>
          <p:cNvPr id="42" name="Grafik 41">
            <a:extLst>
              <a:ext uri="{FF2B5EF4-FFF2-40B4-BE49-F238E27FC236}">
                <a16:creationId xmlns:a16="http://schemas.microsoft.com/office/drawing/2014/main" id="{5E90DA0E-2758-4457-B927-8CD7DB65A7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89626" y="1789850"/>
            <a:ext cx="1398594" cy="2187119"/>
          </a:xfrm>
          <a:prstGeom prst="rect">
            <a:avLst/>
          </a:prstGeom>
        </p:spPr>
      </p:pic>
      <p:pic>
        <p:nvPicPr>
          <p:cNvPr id="18" name="Grafik 17">
            <a:extLst>
              <a:ext uri="{FF2B5EF4-FFF2-40B4-BE49-F238E27FC236}">
                <a16:creationId xmlns:a16="http://schemas.microsoft.com/office/drawing/2014/main" id="{84A76A6C-74F0-40A9-99DD-0A5C622BFD57}"/>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3091" y="2151160"/>
            <a:ext cx="1772324" cy="1333358"/>
          </a:xfrm>
          <a:prstGeom prst="rect">
            <a:avLst/>
          </a:prstGeom>
        </p:spPr>
      </p:pic>
      <p:sp>
        <p:nvSpPr>
          <p:cNvPr id="46" name="Textfeld 45">
            <a:extLst>
              <a:ext uri="{FF2B5EF4-FFF2-40B4-BE49-F238E27FC236}">
                <a16:creationId xmlns:a16="http://schemas.microsoft.com/office/drawing/2014/main" id="{A4F9DC1A-1A12-4E14-B819-1E2B46FB747B}"/>
              </a:ext>
            </a:extLst>
          </p:cNvPr>
          <p:cNvSpPr txBox="1"/>
          <p:nvPr/>
        </p:nvSpPr>
        <p:spPr>
          <a:xfrm>
            <a:off x="10878334" y="4034274"/>
            <a:ext cx="1021177" cy="307777"/>
          </a:xfrm>
          <a:prstGeom prst="rect">
            <a:avLst/>
          </a:prstGeom>
          <a:noFill/>
        </p:spPr>
        <p:txBody>
          <a:bodyPr wrap="none" rtlCol="0">
            <a:spAutoFit/>
          </a:bodyPr>
          <a:lstStyle/>
          <a:p>
            <a:r>
              <a:rPr lang="en-US" sz="1400" dirty="0">
                <a:latin typeface="+mj-lt"/>
              </a:rPr>
              <a:t>DCalculator</a:t>
            </a:r>
          </a:p>
        </p:txBody>
      </p:sp>
    </p:spTree>
    <p:extLst>
      <p:ext uri="{BB962C8B-B14F-4D97-AF65-F5344CB8AC3E}">
        <p14:creationId xmlns:p14="http://schemas.microsoft.com/office/powerpoint/2010/main" val="3097140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79DCC034-EAB0-4C21-8153-EB6CFA5F1D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5543" y="1787042"/>
            <a:ext cx="1179782" cy="1126902"/>
          </a:xfrm>
          <a:prstGeom prst="ellipse">
            <a:avLst/>
          </a:prstGeom>
          <a:ln>
            <a:noFill/>
          </a:ln>
          <a:effectLst>
            <a:softEdge rad="112500"/>
          </a:effectLst>
        </p:spPr>
      </p:pic>
      <p:pic>
        <p:nvPicPr>
          <p:cNvPr id="9" name="Grafik 8">
            <a:extLst>
              <a:ext uri="{FF2B5EF4-FFF2-40B4-BE49-F238E27FC236}">
                <a16:creationId xmlns:a16="http://schemas.microsoft.com/office/drawing/2014/main" id="{ED88FE61-93FE-4043-A7E9-082D06701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3718" y="1934736"/>
            <a:ext cx="1610782" cy="871717"/>
          </a:xfrm>
          <a:prstGeom prst="ellipse">
            <a:avLst/>
          </a:prstGeom>
          <a:ln>
            <a:noFill/>
          </a:ln>
          <a:effectLst>
            <a:softEdge rad="112500"/>
          </a:effectLst>
        </p:spPr>
      </p:pic>
      <p:pic>
        <p:nvPicPr>
          <p:cNvPr id="8" name="Grafik 7">
            <a:extLst>
              <a:ext uri="{FF2B5EF4-FFF2-40B4-BE49-F238E27FC236}">
                <a16:creationId xmlns:a16="http://schemas.microsoft.com/office/drawing/2014/main" id="{850A5640-4662-4A33-9847-8B09C471ED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0101" y="1911033"/>
            <a:ext cx="1611299" cy="1029882"/>
          </a:xfrm>
          <a:prstGeom prst="ellipse">
            <a:avLst/>
          </a:prstGeom>
          <a:ln>
            <a:noFill/>
          </a:ln>
          <a:effectLst>
            <a:softEdge rad="112500"/>
          </a:effectLst>
        </p:spPr>
      </p:pic>
      <p:pic>
        <p:nvPicPr>
          <p:cNvPr id="7" name="Grafik 6">
            <a:extLst>
              <a:ext uri="{FF2B5EF4-FFF2-40B4-BE49-F238E27FC236}">
                <a16:creationId xmlns:a16="http://schemas.microsoft.com/office/drawing/2014/main" id="{3680B52C-A283-4716-A302-EF812EF45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6399" y="1946065"/>
            <a:ext cx="1191436" cy="689779"/>
          </a:xfrm>
          <a:prstGeom prst="ellipse">
            <a:avLst/>
          </a:prstGeom>
          <a:ln>
            <a:noFill/>
          </a:ln>
          <a:effectLst>
            <a:softEdge rad="112500"/>
          </a:effectLst>
        </p:spPr>
      </p:pic>
      <p:pic>
        <p:nvPicPr>
          <p:cNvPr id="3" name="Grafik 2">
            <a:extLst>
              <a:ext uri="{FF2B5EF4-FFF2-40B4-BE49-F238E27FC236}">
                <a16:creationId xmlns:a16="http://schemas.microsoft.com/office/drawing/2014/main" id="{915BE7AF-0E5A-47E4-90EE-DD264D4BC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7" y="1912532"/>
            <a:ext cx="1021486" cy="657438"/>
          </a:xfrm>
          <a:prstGeom prst="ellipse">
            <a:avLst/>
          </a:prstGeom>
          <a:ln>
            <a:noFill/>
          </a:ln>
          <a:effectLst>
            <a:softEdge rad="112500"/>
          </a:effectLst>
        </p:spPr>
      </p:pic>
      <p:sp>
        <p:nvSpPr>
          <p:cNvPr id="53" name="Rechteck 52">
            <a:extLst>
              <a:ext uri="{FF2B5EF4-FFF2-40B4-BE49-F238E27FC236}">
                <a16:creationId xmlns:a16="http://schemas.microsoft.com/office/drawing/2014/main" id="{BAE7A090-29DA-4384-BA3E-323396325BB8}"/>
              </a:ext>
            </a:extLst>
          </p:cNvPr>
          <p:cNvSpPr/>
          <p:nvPr/>
        </p:nvSpPr>
        <p:spPr>
          <a:xfrm>
            <a:off x="0" y="578457"/>
            <a:ext cx="9487437" cy="4685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hteck 40"/>
          <p:cNvSpPr/>
          <p:nvPr/>
        </p:nvSpPr>
        <p:spPr>
          <a:xfrm>
            <a:off x="-1" y="3517433"/>
            <a:ext cx="12192001" cy="3588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423512" y="489565"/>
            <a:ext cx="7804381" cy="646331"/>
          </a:xfrm>
          <a:prstGeom prst="rect">
            <a:avLst/>
          </a:prstGeom>
          <a:noFill/>
        </p:spPr>
        <p:txBody>
          <a:bodyPr wrap="none" rtlCol="0">
            <a:spAutoFit/>
          </a:bodyPr>
          <a:lstStyle/>
          <a:p>
            <a:r>
              <a:rPr lang="en-US" sz="3600">
                <a:latin typeface="+mj-lt"/>
              </a:rPr>
              <a:t>Major Potential in various Target Markets</a:t>
            </a:r>
          </a:p>
        </p:txBody>
      </p:sp>
      <p:grpSp>
        <p:nvGrpSpPr>
          <p:cNvPr id="14" name="Gruppieren 13"/>
          <p:cNvGrpSpPr/>
          <p:nvPr/>
        </p:nvGrpSpPr>
        <p:grpSpPr>
          <a:xfrm>
            <a:off x="9784121" y="1436347"/>
            <a:ext cx="2138632" cy="1977835"/>
            <a:chOff x="7410251" y="656908"/>
            <a:chExt cx="2138632" cy="1977835"/>
          </a:xfrm>
        </p:grpSpPr>
        <p:sp>
          <p:nvSpPr>
            <p:cNvPr id="16" name="Rechteck 15">
              <a:extLst>
                <a:ext uri="{FF2B5EF4-FFF2-40B4-BE49-F238E27FC236}">
                  <a16:creationId xmlns:a16="http://schemas.microsoft.com/office/drawing/2014/main" id="{3B1A62AD-FBCF-43F9-9053-450E0E88330E}"/>
                </a:ext>
              </a:extLst>
            </p:cNvPr>
            <p:cNvSpPr/>
            <p:nvPr/>
          </p:nvSpPr>
          <p:spPr>
            <a:xfrm>
              <a:off x="7410251" y="656908"/>
              <a:ext cx="2138632" cy="615553"/>
            </a:xfrm>
            <a:prstGeom prst="rect">
              <a:avLst/>
            </a:prstGeom>
          </p:spPr>
          <p:txBody>
            <a:bodyPr wrap="square">
              <a:spAutoFit/>
            </a:bodyPr>
            <a:lstStyle/>
            <a:p>
              <a:pPr algn="ctr"/>
              <a:r>
                <a:rPr lang="en-US" sz="2000">
                  <a:latin typeface="Calibri Light" panose="020F0302020204030204" pitchFamily="34" charset="0"/>
                  <a:cs typeface="Calibri Light" panose="020F0302020204030204" pitchFamily="34" charset="0"/>
                </a:rPr>
                <a:t>Cryptography</a:t>
              </a:r>
            </a:p>
            <a:p>
              <a:pPr algn="ctr"/>
              <a:r>
                <a:rPr lang="en-US" sz="1400">
                  <a:latin typeface="Calibri Light" panose="020F0302020204030204" pitchFamily="34" charset="0"/>
                  <a:cs typeface="Calibri Light" panose="020F0302020204030204" pitchFamily="34" charset="0"/>
                </a:rPr>
                <a:t>Keeping data safe</a:t>
              </a:r>
            </a:p>
          </p:txBody>
        </p:sp>
        <p:pic>
          <p:nvPicPr>
            <p:cNvPr id="17" name="Grafik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7562" y="1230743"/>
              <a:ext cx="1554677" cy="1404000"/>
            </a:xfrm>
            <a:prstGeom prst="rect">
              <a:avLst/>
            </a:prstGeom>
          </p:spPr>
        </p:pic>
      </p:grpSp>
      <p:grpSp>
        <p:nvGrpSpPr>
          <p:cNvPr id="18" name="Gruppieren 17"/>
          <p:cNvGrpSpPr/>
          <p:nvPr/>
        </p:nvGrpSpPr>
        <p:grpSpPr>
          <a:xfrm>
            <a:off x="5223204" y="1436347"/>
            <a:ext cx="2220462" cy="1977835"/>
            <a:chOff x="5014181" y="656908"/>
            <a:chExt cx="2028435" cy="1977835"/>
          </a:xfrm>
        </p:grpSpPr>
        <p:sp>
          <p:nvSpPr>
            <p:cNvPr id="19" name="Rechteck 18">
              <a:extLst>
                <a:ext uri="{FF2B5EF4-FFF2-40B4-BE49-F238E27FC236}">
                  <a16:creationId xmlns:a16="http://schemas.microsoft.com/office/drawing/2014/main" id="{3B1A62AD-FBCF-43F9-9053-450E0E88330E}"/>
                </a:ext>
              </a:extLst>
            </p:cNvPr>
            <p:cNvSpPr/>
            <p:nvPr/>
          </p:nvSpPr>
          <p:spPr>
            <a:xfrm>
              <a:off x="5014181" y="656908"/>
              <a:ext cx="2028435" cy="615553"/>
            </a:xfrm>
            <a:prstGeom prst="rect">
              <a:avLst/>
            </a:prstGeom>
          </p:spPr>
          <p:txBody>
            <a:bodyPr wrap="square">
              <a:spAutoFit/>
            </a:bodyPr>
            <a:lstStyle/>
            <a:p>
              <a:pPr algn="ctr"/>
              <a:r>
                <a:rPr lang="en-US" sz="2000">
                  <a:latin typeface="Calibri Light" panose="020F0302020204030204" pitchFamily="34" charset="0"/>
                  <a:cs typeface="Calibri Light" panose="020F0302020204030204" pitchFamily="34" charset="0"/>
                </a:rPr>
                <a:t>Wheather</a:t>
              </a:r>
            </a:p>
            <a:p>
              <a:pPr algn="ctr"/>
              <a:r>
                <a:rPr lang="en-US" sz="1400">
                  <a:latin typeface="Calibri Light" panose="020F0302020204030204" pitchFamily="34" charset="0"/>
                  <a:cs typeface="Calibri Light" panose="020F0302020204030204" pitchFamily="34" charset="0"/>
                </a:rPr>
                <a:t>Forecasts require precision</a:t>
              </a:r>
            </a:p>
          </p:txBody>
        </p:sp>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9137" y="1230743"/>
              <a:ext cx="1554675" cy="1404000"/>
            </a:xfrm>
            <a:prstGeom prst="rect">
              <a:avLst/>
            </a:prstGeom>
          </p:spPr>
        </p:pic>
      </p:grpSp>
      <p:grpSp>
        <p:nvGrpSpPr>
          <p:cNvPr id="22" name="Gruppieren 21"/>
          <p:cNvGrpSpPr/>
          <p:nvPr/>
        </p:nvGrpSpPr>
        <p:grpSpPr>
          <a:xfrm>
            <a:off x="168451" y="1436347"/>
            <a:ext cx="2205141" cy="1977835"/>
            <a:chOff x="125591" y="656908"/>
            <a:chExt cx="2205141" cy="1977835"/>
          </a:xfrm>
        </p:grpSpPr>
        <p:sp>
          <p:nvSpPr>
            <p:cNvPr id="24" name="Rechteck 23">
              <a:extLst>
                <a:ext uri="{FF2B5EF4-FFF2-40B4-BE49-F238E27FC236}">
                  <a16:creationId xmlns:a16="http://schemas.microsoft.com/office/drawing/2014/main" id="{3B1A62AD-FBCF-43F9-9053-450E0E88330E}"/>
                </a:ext>
              </a:extLst>
            </p:cNvPr>
            <p:cNvSpPr/>
            <p:nvPr/>
          </p:nvSpPr>
          <p:spPr>
            <a:xfrm>
              <a:off x="125591" y="656908"/>
              <a:ext cx="2205141" cy="615553"/>
            </a:xfrm>
            <a:prstGeom prst="rect">
              <a:avLst/>
            </a:prstGeom>
          </p:spPr>
          <p:txBody>
            <a:bodyPr wrap="square">
              <a:spAutoFit/>
            </a:bodyPr>
            <a:lstStyle/>
            <a:p>
              <a:pPr algn="ctr"/>
              <a:r>
                <a:rPr lang="en-US" sz="2000">
                  <a:latin typeface="Calibri Light" panose="020F0302020204030204" pitchFamily="34" charset="0"/>
                  <a:cs typeface="Calibri Light" panose="020F0302020204030204" pitchFamily="34" charset="0"/>
                </a:rPr>
                <a:t>Architecture</a:t>
              </a:r>
            </a:p>
            <a:p>
              <a:pPr algn="ctr"/>
              <a:r>
                <a:rPr lang="en-US" sz="1400">
                  <a:latin typeface="Calibri Light" panose="020F0302020204030204" pitchFamily="34" charset="0"/>
                  <a:cs typeface="Calibri Light" panose="020F0302020204030204" pitchFamily="34" charset="0"/>
                </a:rPr>
                <a:t>Calculation on site</a:t>
              </a:r>
            </a:p>
          </p:txBody>
        </p:sp>
        <p:pic>
          <p:nvPicPr>
            <p:cNvPr id="25" name="Grafik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2285" y="1230743"/>
              <a:ext cx="1554675" cy="1404000"/>
            </a:xfrm>
            <a:prstGeom prst="rect">
              <a:avLst/>
            </a:prstGeom>
          </p:spPr>
        </p:pic>
      </p:grpSp>
      <p:grpSp>
        <p:nvGrpSpPr>
          <p:cNvPr id="26" name="Gruppieren 25"/>
          <p:cNvGrpSpPr/>
          <p:nvPr/>
        </p:nvGrpSpPr>
        <p:grpSpPr>
          <a:xfrm>
            <a:off x="7920334" y="1436347"/>
            <a:ext cx="1602376" cy="1977835"/>
            <a:chOff x="10065989" y="656908"/>
            <a:chExt cx="1602376" cy="1977835"/>
          </a:xfrm>
        </p:grpSpPr>
        <p:sp>
          <p:nvSpPr>
            <p:cNvPr id="27" name="Rechteck 26">
              <a:extLst>
                <a:ext uri="{FF2B5EF4-FFF2-40B4-BE49-F238E27FC236}">
                  <a16:creationId xmlns:a16="http://schemas.microsoft.com/office/drawing/2014/main" id="{3B1A62AD-FBCF-43F9-9053-450E0E88330E}"/>
                </a:ext>
              </a:extLst>
            </p:cNvPr>
            <p:cNvSpPr/>
            <p:nvPr/>
          </p:nvSpPr>
          <p:spPr>
            <a:xfrm>
              <a:off x="10143212" y="656908"/>
              <a:ext cx="1525153" cy="615553"/>
            </a:xfrm>
            <a:prstGeom prst="rect">
              <a:avLst/>
            </a:prstGeom>
          </p:spPr>
          <p:txBody>
            <a:bodyPr wrap="square">
              <a:spAutoFit/>
            </a:bodyPr>
            <a:lstStyle/>
            <a:p>
              <a:pPr algn="ctr"/>
              <a:r>
                <a:rPr lang="en-US" sz="2000">
                  <a:latin typeface="Calibri Light" panose="020F0302020204030204" pitchFamily="34" charset="0"/>
                  <a:cs typeface="Calibri Light" panose="020F0302020204030204" pitchFamily="34" charset="0"/>
                </a:rPr>
                <a:t>Numerics</a:t>
              </a:r>
            </a:p>
            <a:p>
              <a:pPr algn="ctr"/>
              <a:r>
                <a:rPr lang="en-US" sz="1400">
                  <a:latin typeface="Calibri Light" panose="020F0302020204030204" pitchFamily="34" charset="0"/>
                  <a:cs typeface="Calibri Light" panose="020F0302020204030204" pitchFamily="34" charset="0"/>
                </a:rPr>
                <a:t>It’s in the name!</a:t>
              </a:r>
            </a:p>
          </p:txBody>
        </p:sp>
        <p:pic>
          <p:nvPicPr>
            <p:cNvPr id="29" name="Grafik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65989" y="1230743"/>
              <a:ext cx="1557207" cy="1404000"/>
            </a:xfrm>
            <a:prstGeom prst="rect">
              <a:avLst/>
            </a:prstGeom>
          </p:spPr>
        </p:pic>
      </p:grpSp>
      <p:grpSp>
        <p:nvGrpSpPr>
          <p:cNvPr id="30" name="Gruppieren 29"/>
          <p:cNvGrpSpPr/>
          <p:nvPr/>
        </p:nvGrpSpPr>
        <p:grpSpPr>
          <a:xfrm>
            <a:off x="2634008" y="1436347"/>
            <a:ext cx="2374604" cy="1977835"/>
            <a:chOff x="2513279" y="656908"/>
            <a:chExt cx="2176297" cy="1977835"/>
          </a:xfrm>
        </p:grpSpPr>
        <p:sp>
          <p:nvSpPr>
            <p:cNvPr id="32" name="Rechteck 31">
              <a:extLst>
                <a:ext uri="{FF2B5EF4-FFF2-40B4-BE49-F238E27FC236}">
                  <a16:creationId xmlns:a16="http://schemas.microsoft.com/office/drawing/2014/main" id="{3B1A62AD-FBCF-43F9-9053-450E0E88330E}"/>
                </a:ext>
              </a:extLst>
            </p:cNvPr>
            <p:cNvSpPr/>
            <p:nvPr/>
          </p:nvSpPr>
          <p:spPr>
            <a:xfrm>
              <a:off x="2513279" y="656908"/>
              <a:ext cx="2176297" cy="615553"/>
            </a:xfrm>
            <a:prstGeom prst="rect">
              <a:avLst/>
            </a:prstGeom>
          </p:spPr>
          <p:txBody>
            <a:bodyPr wrap="square">
              <a:spAutoFit/>
            </a:bodyPr>
            <a:lstStyle/>
            <a:p>
              <a:pPr algn="ctr"/>
              <a:r>
                <a:rPr lang="en-US" sz="2000">
                  <a:latin typeface="Calibri Light" panose="020F0302020204030204" pitchFamily="34" charset="0"/>
                  <a:cs typeface="Calibri Light" panose="020F0302020204030204" pitchFamily="34" charset="0"/>
                </a:rPr>
                <a:t>Finance</a:t>
              </a:r>
            </a:p>
            <a:p>
              <a:pPr algn="ctr"/>
              <a:r>
                <a:rPr lang="en-US" sz="1400">
                  <a:latin typeface="Calibri Light" panose="020F0302020204030204" pitchFamily="34" charset="0"/>
                  <a:cs typeface="Calibri Light" panose="020F0302020204030204" pitchFamily="34" charset="0"/>
                </a:rPr>
                <a:t>Precision calculation required</a:t>
              </a:r>
            </a:p>
          </p:txBody>
        </p:sp>
        <p:pic>
          <p:nvPicPr>
            <p:cNvPr id="34" name="Grafik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0711" y="1230743"/>
              <a:ext cx="1554675" cy="1404000"/>
            </a:xfrm>
            <a:prstGeom prst="rect">
              <a:avLst/>
            </a:prstGeom>
          </p:spPr>
        </p:pic>
      </p:grpSp>
      <p:sp>
        <p:nvSpPr>
          <p:cNvPr id="36" name="Textfeld 35"/>
          <p:cNvSpPr txBox="1"/>
          <p:nvPr/>
        </p:nvSpPr>
        <p:spPr>
          <a:xfrm>
            <a:off x="2597596" y="3507481"/>
            <a:ext cx="5188087" cy="369332"/>
          </a:xfrm>
          <a:prstGeom prst="rect">
            <a:avLst/>
          </a:prstGeom>
          <a:noFill/>
        </p:spPr>
        <p:txBody>
          <a:bodyPr wrap="none" rtlCol="0">
            <a:spAutoFit/>
          </a:bodyPr>
          <a:lstStyle/>
          <a:p>
            <a:r>
              <a:rPr lang="en-US">
                <a:latin typeface="Calibri Light" panose="020F0302020204030204" pitchFamily="34" charset="0"/>
                <a:cs typeface="Calibri Light" panose="020F0302020204030204" pitchFamily="34" charset="0"/>
              </a:rPr>
              <a:t>will transform the way we calculate in the 21</a:t>
            </a:r>
            <a:r>
              <a:rPr lang="en-US" baseline="30000">
                <a:latin typeface="Calibri Light" panose="020F0302020204030204" pitchFamily="34" charset="0"/>
                <a:cs typeface="Calibri Light" panose="020F0302020204030204" pitchFamily="34" charset="0"/>
              </a:rPr>
              <a:t>st</a:t>
            </a:r>
            <a:r>
              <a:rPr lang="en-US">
                <a:latin typeface="Calibri Light" panose="020F0302020204030204" pitchFamily="34" charset="0"/>
                <a:cs typeface="Calibri Light" panose="020F0302020204030204" pitchFamily="34" charset="0"/>
              </a:rPr>
              <a:t> century</a:t>
            </a:r>
          </a:p>
        </p:txBody>
      </p:sp>
      <p:sp>
        <p:nvSpPr>
          <p:cNvPr id="37" name="Rechteck 36"/>
          <p:cNvSpPr/>
          <p:nvPr/>
        </p:nvSpPr>
        <p:spPr>
          <a:xfrm>
            <a:off x="263908" y="4240362"/>
            <a:ext cx="3305970" cy="369332"/>
          </a:xfrm>
          <a:prstGeom prst="rect">
            <a:avLst/>
          </a:prstGeom>
        </p:spPr>
        <p:txBody>
          <a:bodyPr wrap="none">
            <a:spAutoFit/>
          </a:bodyPr>
          <a:lstStyle/>
          <a:p>
            <a:pPr marL="285750" indent="-285750">
              <a:buClr>
                <a:srgbClr val="92D050"/>
              </a:buClr>
              <a:buFont typeface="Wingdings" panose="05000000000000000000" pitchFamily="2" charset="2"/>
              <a:buChar char="ü"/>
            </a:pPr>
            <a:r>
              <a:rPr lang="en-US">
                <a:latin typeface="Calibri Light" panose="020F0302020204030204" pitchFamily="34" charset="0"/>
                <a:cs typeface="Calibri Light" panose="020F0302020204030204" pitchFamily="34" charset="0"/>
              </a:rPr>
              <a:t>Improved calculation precision</a:t>
            </a:r>
          </a:p>
        </p:txBody>
      </p:sp>
      <p:sp>
        <p:nvSpPr>
          <p:cNvPr id="38" name="Rechteck 37"/>
          <p:cNvSpPr/>
          <p:nvPr/>
        </p:nvSpPr>
        <p:spPr>
          <a:xfrm>
            <a:off x="3857511" y="4244567"/>
            <a:ext cx="2979405" cy="369332"/>
          </a:xfrm>
          <a:prstGeom prst="rect">
            <a:avLst/>
          </a:prstGeom>
        </p:spPr>
        <p:txBody>
          <a:bodyPr wrap="none">
            <a:spAutoFit/>
          </a:bodyPr>
          <a:lstStyle/>
          <a:p>
            <a:pPr marL="285750" indent="-285750">
              <a:buClr>
                <a:srgbClr val="92D050"/>
              </a:buClr>
              <a:buFont typeface="Wingdings" panose="05000000000000000000" pitchFamily="2" charset="2"/>
              <a:buChar char="ü"/>
            </a:pPr>
            <a:r>
              <a:rPr lang="en-US">
                <a:latin typeface="Calibri Light" panose="020F0302020204030204" pitchFamily="34" charset="0"/>
                <a:cs typeface="Calibri Light" panose="020F0302020204030204" pitchFamily="34" charset="0"/>
              </a:rPr>
              <a:t>Improved energy efficiency</a:t>
            </a:r>
          </a:p>
        </p:txBody>
      </p:sp>
      <p:sp>
        <p:nvSpPr>
          <p:cNvPr id="39" name="Rechteck 38"/>
          <p:cNvSpPr/>
          <p:nvPr/>
        </p:nvSpPr>
        <p:spPr>
          <a:xfrm>
            <a:off x="7070933" y="4263859"/>
            <a:ext cx="2456442" cy="369332"/>
          </a:xfrm>
          <a:prstGeom prst="rect">
            <a:avLst/>
          </a:prstGeom>
        </p:spPr>
        <p:txBody>
          <a:bodyPr wrap="none">
            <a:spAutoFit/>
          </a:bodyPr>
          <a:lstStyle/>
          <a:p>
            <a:pPr marL="285750" indent="-285750">
              <a:buClr>
                <a:srgbClr val="92D050"/>
              </a:buClr>
              <a:buFont typeface="Wingdings" panose="05000000000000000000" pitchFamily="2" charset="2"/>
              <a:buChar char="ü"/>
            </a:pPr>
            <a:r>
              <a:rPr lang="en-US">
                <a:latin typeface="Calibri Light" panose="020F0302020204030204" pitchFamily="34" charset="0"/>
                <a:cs typeface="Calibri Light" panose="020F0302020204030204" pitchFamily="34" charset="0"/>
              </a:rPr>
              <a:t>Improved sustainable</a:t>
            </a:r>
          </a:p>
        </p:txBody>
      </p:sp>
      <p:sp>
        <p:nvSpPr>
          <p:cNvPr id="40" name="Rechteck 39"/>
          <p:cNvSpPr/>
          <p:nvPr/>
        </p:nvSpPr>
        <p:spPr>
          <a:xfrm>
            <a:off x="9421746" y="4254995"/>
            <a:ext cx="2658164" cy="369332"/>
          </a:xfrm>
          <a:prstGeom prst="rect">
            <a:avLst/>
          </a:prstGeom>
        </p:spPr>
        <p:txBody>
          <a:bodyPr wrap="none">
            <a:spAutoFit/>
          </a:bodyPr>
          <a:lstStyle/>
          <a:p>
            <a:pPr marL="285750" indent="-285750">
              <a:buClr>
                <a:srgbClr val="92D050"/>
              </a:buClr>
              <a:buFont typeface="Wingdings" panose="05000000000000000000" pitchFamily="2" charset="2"/>
              <a:buChar char="ü"/>
            </a:pPr>
            <a:r>
              <a:rPr lang="en-US">
                <a:latin typeface="Calibri Light" panose="020F0302020204030204" pitchFamily="34" charset="0"/>
                <a:cs typeface="Calibri Light" panose="020F0302020204030204" pitchFamily="34" charset="0"/>
              </a:rPr>
              <a:t>Improved image quality</a:t>
            </a:r>
          </a:p>
        </p:txBody>
      </p:sp>
      <p:sp>
        <p:nvSpPr>
          <p:cNvPr id="43" name="Rechteck 42">
            <a:extLst>
              <a:ext uri="{FF2B5EF4-FFF2-40B4-BE49-F238E27FC236}">
                <a16:creationId xmlns:a16="http://schemas.microsoft.com/office/drawing/2014/main" id="{3B1A62AD-FBCF-43F9-9053-450E0E88330E}"/>
              </a:ext>
            </a:extLst>
          </p:cNvPr>
          <p:cNvSpPr/>
          <p:nvPr/>
        </p:nvSpPr>
        <p:spPr>
          <a:xfrm>
            <a:off x="711294" y="4924201"/>
            <a:ext cx="353479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a:ln>
                  <a:noFill/>
                </a:ln>
                <a:solidFill>
                  <a:prstClr val="black"/>
                </a:solidFill>
                <a:effectLst/>
                <a:uLnTx/>
                <a:uFillTx/>
                <a:latin typeface="Calibri Light" panose="020F0302020204030204" pitchFamily="34" charset="0"/>
                <a:ea typeface="+mn-ea"/>
                <a:cs typeface="Calibri Light" panose="020F0302020204030204" pitchFamily="34" charset="0"/>
              </a:rPr>
              <a:t>Excel, Computers, Abacus</a:t>
            </a:r>
          </a:p>
        </p:txBody>
      </p:sp>
      <p:sp>
        <p:nvSpPr>
          <p:cNvPr id="44" name="Rechteck 43">
            <a:extLst>
              <a:ext uri="{FF2B5EF4-FFF2-40B4-BE49-F238E27FC236}">
                <a16:creationId xmlns:a16="http://schemas.microsoft.com/office/drawing/2014/main" id="{3B1A62AD-FBCF-43F9-9053-450E0E88330E}"/>
              </a:ext>
            </a:extLst>
          </p:cNvPr>
          <p:cNvSpPr/>
          <p:nvPr/>
        </p:nvSpPr>
        <p:spPr>
          <a:xfrm>
            <a:off x="4893979" y="4924201"/>
            <a:ext cx="251865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a:ln>
                  <a:noFill/>
                </a:ln>
                <a:solidFill>
                  <a:prstClr val="black"/>
                </a:solidFill>
                <a:effectLst/>
                <a:uLnTx/>
                <a:uFillTx/>
                <a:latin typeface="Calibri Light" panose="020F0302020204030204" pitchFamily="34" charset="0"/>
                <a:ea typeface="+mn-ea"/>
                <a:cs typeface="Calibri Light" panose="020F0302020204030204" pitchFamily="34" charset="0"/>
              </a:rPr>
              <a:t>Frogs</a:t>
            </a:r>
          </a:p>
        </p:txBody>
      </p:sp>
      <p:sp>
        <p:nvSpPr>
          <p:cNvPr id="45" name="Rechteck 44">
            <a:extLst>
              <a:ext uri="{FF2B5EF4-FFF2-40B4-BE49-F238E27FC236}">
                <a16:creationId xmlns:a16="http://schemas.microsoft.com/office/drawing/2014/main" id="{3B1A62AD-FBCF-43F9-9053-450E0E88330E}"/>
              </a:ext>
            </a:extLst>
          </p:cNvPr>
          <p:cNvSpPr/>
          <p:nvPr/>
        </p:nvSpPr>
        <p:spPr>
          <a:xfrm>
            <a:off x="9663729" y="4924201"/>
            <a:ext cx="230779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a:ln>
                  <a:noFill/>
                </a:ln>
                <a:solidFill>
                  <a:prstClr val="black"/>
                </a:solidFill>
                <a:effectLst/>
                <a:uLnTx/>
                <a:uFillTx/>
                <a:latin typeface="Calibri Light" panose="020F0302020204030204" pitchFamily="34" charset="0"/>
                <a:ea typeface="+mn-ea"/>
                <a:cs typeface="Calibri Light" panose="020F0302020204030204" pitchFamily="34" charset="0"/>
              </a:rPr>
              <a:t>Token generators</a:t>
            </a:r>
          </a:p>
        </p:txBody>
      </p:sp>
      <p:sp>
        <p:nvSpPr>
          <p:cNvPr id="46" name="Rechteck 45">
            <a:extLst>
              <a:ext uri="{FF2B5EF4-FFF2-40B4-BE49-F238E27FC236}">
                <a16:creationId xmlns:a16="http://schemas.microsoft.com/office/drawing/2014/main" id="{3B1A62AD-FBCF-43F9-9053-450E0E88330E}"/>
              </a:ext>
            </a:extLst>
          </p:cNvPr>
          <p:cNvSpPr/>
          <p:nvPr/>
        </p:nvSpPr>
        <p:spPr>
          <a:xfrm>
            <a:off x="7774238" y="4924201"/>
            <a:ext cx="175098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a:ln>
                  <a:noFill/>
                </a:ln>
                <a:solidFill>
                  <a:prstClr val="black"/>
                </a:solidFill>
                <a:effectLst/>
                <a:uLnTx/>
                <a:uFillTx/>
                <a:latin typeface="Calibri Light" panose="020F0302020204030204" pitchFamily="34" charset="0"/>
                <a:ea typeface="+mn-ea"/>
                <a:cs typeface="Calibri Light" panose="020F0302020204030204" pitchFamily="34" charset="0"/>
              </a:rPr>
              <a:t>Computers</a:t>
            </a:r>
          </a:p>
        </p:txBody>
      </p:sp>
      <p:grpSp>
        <p:nvGrpSpPr>
          <p:cNvPr id="61" name="Gruppieren 60"/>
          <p:cNvGrpSpPr/>
          <p:nvPr/>
        </p:nvGrpSpPr>
        <p:grpSpPr>
          <a:xfrm>
            <a:off x="3474627" y="5495235"/>
            <a:ext cx="7575400" cy="992579"/>
            <a:chOff x="1446769" y="5495235"/>
            <a:chExt cx="7013721" cy="992579"/>
          </a:xfrm>
        </p:grpSpPr>
        <p:sp>
          <p:nvSpPr>
            <p:cNvPr id="48" name="Rechteck 47"/>
            <p:cNvSpPr/>
            <p:nvPr/>
          </p:nvSpPr>
          <p:spPr>
            <a:xfrm>
              <a:off x="1473239" y="5495235"/>
              <a:ext cx="6987251" cy="992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92D050"/>
                </a:buClr>
                <a:buSzTx/>
                <a:buFontTx/>
                <a:buNone/>
                <a:tabLst/>
                <a:defRPr/>
              </a:pPr>
              <a:endParaRPr kumimoji="0" lang="en-US" sz="1050" b="0" i="0" u="none" strike="noStrike" kern="1200" cap="none" spc="0" normalizeH="0" baseline="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R="0" lvl="0" indent="449263" algn="l" defTabSz="914400" rtl="0" eaLnBrk="1" fontAlgn="auto" latinLnBrk="0" hangingPunct="1">
                <a:lnSpc>
                  <a:spcPct val="100000"/>
                </a:lnSpc>
                <a:spcBef>
                  <a:spcPts val="0"/>
                </a:spcBef>
                <a:spcAft>
                  <a:spcPts val="0"/>
                </a:spcAft>
                <a:buClr>
                  <a:srgbClr val="92D050"/>
                </a:buClr>
                <a:buSzTx/>
                <a:tabLst/>
                <a:defRPr/>
              </a:pPr>
              <a:r>
                <a:rPr kumimoji="0" lang="en-US" sz="2000" b="0" i="0" u="none" strike="noStrike" kern="1200" cap="none" spc="0" normalizeH="0" baseline="0">
                  <a:ln>
                    <a:noFill/>
                  </a:ln>
                  <a:solidFill>
                    <a:prstClr val="black"/>
                  </a:solidFill>
                  <a:effectLst/>
                  <a:uLnTx/>
                  <a:uFillTx/>
                  <a:latin typeface="Calibri Light" panose="020F0302020204030204" pitchFamily="34" charset="0"/>
                  <a:ea typeface="+mn-ea"/>
                  <a:cs typeface="Calibri Light" panose="020F0302020204030204" pitchFamily="34" charset="0"/>
                </a:rPr>
                <a:t>Calculation precision: 		unmatched precision</a:t>
              </a:r>
              <a:br>
                <a:rPr kumimoji="0" lang="en-US" sz="2000" b="0" i="0" u="none" strike="noStrike" kern="1200" cap="none" spc="0" normalizeH="0" baseline="0">
                  <a:ln>
                    <a:noFill/>
                  </a:ln>
                  <a:solidFill>
                    <a:prstClr val="black"/>
                  </a:solidFill>
                  <a:effectLst/>
                  <a:uLnTx/>
                  <a:uFillTx/>
                  <a:latin typeface="Calibri Light" panose="020F0302020204030204" pitchFamily="34" charset="0"/>
                  <a:ea typeface="+mn-ea"/>
                  <a:cs typeface="Calibri Light" panose="020F0302020204030204" pitchFamily="34" charset="0"/>
                </a:rPr>
              </a:br>
              <a:endParaRPr kumimoji="0" lang="en-US" sz="800" b="0" i="0" u="none" strike="noStrike" kern="1200" cap="none" spc="0" normalizeH="0" baseline="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R="0" lvl="0" indent="449263" algn="l" defTabSz="914400" rtl="0" eaLnBrk="1" fontAlgn="auto" latinLnBrk="0" hangingPunct="1">
                <a:lnSpc>
                  <a:spcPct val="100000"/>
                </a:lnSpc>
                <a:spcBef>
                  <a:spcPts val="0"/>
                </a:spcBef>
                <a:spcAft>
                  <a:spcPts val="0"/>
                </a:spcAft>
                <a:buClr>
                  <a:srgbClr val="92D050"/>
                </a:buClr>
                <a:buSzTx/>
                <a:tabLst/>
                <a:defRPr/>
              </a:pPr>
              <a:r>
                <a:rPr lang="en-US" sz="2000">
                  <a:solidFill>
                    <a:prstClr val="black"/>
                  </a:solidFill>
                  <a:latin typeface="Calibri Light" panose="020F0302020204030204" pitchFamily="34" charset="0"/>
                  <a:cs typeface="Calibri Light" panose="020F0302020204030204" pitchFamily="34" charset="0"/>
                </a:rPr>
                <a:t>In a sustainable device</a:t>
              </a:r>
              <a:r>
                <a:rPr kumimoji="0" lang="en-US" sz="2000" b="0" i="0" u="none" strike="noStrike" kern="1200" cap="none" spc="0" normalizeH="0" baseline="0">
                  <a:ln>
                    <a:noFill/>
                  </a:ln>
                  <a:solidFill>
                    <a:prstClr val="black"/>
                  </a:solidFill>
                  <a:effectLst/>
                  <a:uLnTx/>
                  <a:uFillTx/>
                  <a:latin typeface="Calibri Light" panose="020F0302020204030204" pitchFamily="34" charset="0"/>
                  <a:ea typeface="+mn-ea"/>
                  <a:cs typeface="Calibri Light" panose="020F0302020204030204" pitchFamily="34" charset="0"/>
                </a:rPr>
                <a:t>:</a:t>
              </a:r>
              <a:r>
                <a:rPr kumimoji="0" lang="en-US" sz="2000" b="0" i="0" u="none" strike="noStrike" kern="1200" cap="none" spc="0" normalizeH="0">
                  <a:ln>
                    <a:noFill/>
                  </a:ln>
                  <a:solidFill>
                    <a:prstClr val="black"/>
                  </a:solidFill>
                  <a:effectLst/>
                  <a:uLnTx/>
                  <a:uFillTx/>
                  <a:latin typeface="Calibri Light" panose="020F0302020204030204" pitchFamily="34" charset="0"/>
                  <a:ea typeface="+mn-ea"/>
                  <a:cs typeface="Calibri Light" panose="020F0302020204030204" pitchFamily="34" charset="0"/>
                </a:rPr>
                <a:t> 	using sunlight as sole energy source</a:t>
              </a:r>
              <a:endParaRPr kumimoji="0" lang="en-US" sz="2000" b="0" i="0" u="none" strike="noStrike" kern="1200" cap="none" spc="0" normalizeH="0" baseline="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pSp>
          <p:nvGrpSpPr>
            <p:cNvPr id="57" name="Gruppieren 56"/>
            <p:cNvGrpSpPr/>
            <p:nvPr/>
          </p:nvGrpSpPr>
          <p:grpSpPr>
            <a:xfrm>
              <a:off x="1446769" y="5673856"/>
              <a:ext cx="367010" cy="372720"/>
              <a:chOff x="1446769" y="5673856"/>
              <a:chExt cx="367010" cy="372720"/>
            </a:xfrm>
          </p:grpSpPr>
          <p:sp>
            <p:nvSpPr>
              <p:cNvPr id="51" name="Textfeld 50"/>
              <p:cNvSpPr txBox="1"/>
              <p:nvPr/>
            </p:nvSpPr>
            <p:spPr>
              <a:xfrm>
                <a:off x="1490086" y="5673856"/>
                <a:ext cx="279318" cy="369332"/>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prstClr val="black"/>
                    </a:solidFill>
                    <a:effectLst/>
                    <a:uLnTx/>
                    <a:uFillTx/>
                    <a:latin typeface="Calibri"/>
                    <a:ea typeface="+mn-ea"/>
                    <a:cs typeface="+mn-cs"/>
                  </a:rPr>
                  <a:t>1</a:t>
                </a:r>
              </a:p>
            </p:txBody>
          </p:sp>
          <p:sp>
            <p:nvSpPr>
              <p:cNvPr id="50" name="Ellipse 49"/>
              <p:cNvSpPr/>
              <p:nvPr/>
            </p:nvSpPr>
            <p:spPr>
              <a:xfrm>
                <a:off x="1446769" y="5679566"/>
                <a:ext cx="367010" cy="3670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a:ea typeface="+mn-ea"/>
                  <a:cs typeface="+mn-cs"/>
                </a:endParaRPr>
              </a:p>
            </p:txBody>
          </p:sp>
        </p:grpSp>
        <p:grpSp>
          <p:nvGrpSpPr>
            <p:cNvPr id="58" name="Gruppieren 57"/>
            <p:cNvGrpSpPr/>
            <p:nvPr/>
          </p:nvGrpSpPr>
          <p:grpSpPr>
            <a:xfrm>
              <a:off x="1446769" y="6096082"/>
              <a:ext cx="367010" cy="369332"/>
              <a:chOff x="1446769" y="5678405"/>
              <a:chExt cx="367010" cy="369332"/>
            </a:xfrm>
          </p:grpSpPr>
          <p:sp>
            <p:nvSpPr>
              <p:cNvPr id="59" name="Textfeld 58"/>
              <p:cNvSpPr txBox="1"/>
              <p:nvPr/>
            </p:nvSpPr>
            <p:spPr>
              <a:xfrm>
                <a:off x="1494299" y="5678405"/>
                <a:ext cx="279318" cy="369332"/>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2</a:t>
                </a:r>
                <a:endParaRPr kumimoji="0" lang="en-US" sz="1800" b="0" i="0" u="none" strike="noStrike" kern="1200" cap="none" spc="0" normalizeH="0" baseline="0">
                  <a:ln>
                    <a:noFill/>
                  </a:ln>
                  <a:solidFill>
                    <a:prstClr val="black"/>
                  </a:solidFill>
                  <a:effectLst/>
                  <a:uLnTx/>
                  <a:uFillTx/>
                  <a:latin typeface="Calibri"/>
                  <a:ea typeface="+mn-ea"/>
                  <a:cs typeface="+mn-cs"/>
                </a:endParaRPr>
              </a:p>
            </p:txBody>
          </p:sp>
          <p:sp>
            <p:nvSpPr>
              <p:cNvPr id="60" name="Ellipse 59"/>
              <p:cNvSpPr/>
              <p:nvPr/>
            </p:nvSpPr>
            <p:spPr>
              <a:xfrm>
                <a:off x="1446769" y="5679566"/>
                <a:ext cx="367010" cy="3670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a:ea typeface="+mn-ea"/>
                  <a:cs typeface="+mn-cs"/>
                </a:endParaRPr>
              </a:p>
            </p:txBody>
          </p:sp>
        </p:grpSp>
      </p:grpSp>
      <p:sp>
        <p:nvSpPr>
          <p:cNvPr id="63" name="Textfeld 62"/>
          <p:cNvSpPr txBox="1"/>
          <p:nvPr/>
        </p:nvSpPr>
        <p:spPr>
          <a:xfrm>
            <a:off x="8074911" y="6558679"/>
            <a:ext cx="4117089" cy="276999"/>
          </a:xfrm>
          <a:prstGeom prst="rect">
            <a:avLst/>
          </a:prstGeom>
          <a:noFill/>
        </p:spPr>
        <p:txBody>
          <a:bodyPr wrap="none" rtlCol="0">
            <a:spAutoFit/>
          </a:bodyPr>
          <a:lstStyle/>
          <a:p>
            <a:r>
              <a:rPr lang="en-US" sz="1200">
                <a:latin typeface="+mj-lt"/>
              </a:rPr>
              <a:t>TAM: totac accessible market SAM: servicable accessible market</a:t>
            </a:r>
          </a:p>
        </p:txBody>
      </p:sp>
      <p:sp>
        <p:nvSpPr>
          <p:cNvPr id="2" name="Textfeld 1"/>
          <p:cNvSpPr txBox="1"/>
          <p:nvPr/>
        </p:nvSpPr>
        <p:spPr>
          <a:xfrm>
            <a:off x="515170" y="5686065"/>
            <a:ext cx="2741801" cy="738664"/>
          </a:xfrm>
          <a:prstGeom prst="rect">
            <a:avLst/>
          </a:prstGeom>
          <a:noFill/>
        </p:spPr>
        <p:txBody>
          <a:bodyPr wrap="square" rtlCol="0">
            <a:spAutoFit/>
          </a:bodyPr>
          <a:lstStyle/>
          <a:p>
            <a:r>
              <a:rPr lang="en-US">
                <a:latin typeface="+mj-lt"/>
              </a:rPr>
              <a:t>	          is</a:t>
            </a:r>
          </a:p>
          <a:p>
            <a:pPr>
              <a:spcAft>
                <a:spcPts val="600"/>
              </a:spcAft>
            </a:pPr>
            <a:r>
              <a:rPr lang="en-US" sz="2400" b="1">
                <a:latin typeface="+mj-lt"/>
              </a:rPr>
              <a:t>unique</a:t>
            </a:r>
            <a:r>
              <a:rPr lang="en-US" sz="2400">
                <a:latin typeface="+mj-lt"/>
              </a:rPr>
              <a:t>, combining</a:t>
            </a:r>
            <a:r>
              <a:rPr lang="en-US">
                <a:latin typeface="+mj-lt"/>
              </a:rPr>
              <a:t>:</a:t>
            </a:r>
          </a:p>
        </p:txBody>
      </p:sp>
      <p:sp>
        <p:nvSpPr>
          <p:cNvPr id="47" name="Rechteck 46"/>
          <p:cNvSpPr/>
          <p:nvPr/>
        </p:nvSpPr>
        <p:spPr>
          <a:xfrm>
            <a:off x="27540" y="4945462"/>
            <a:ext cx="106221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92D050"/>
              </a:buClr>
              <a:buSzTx/>
              <a:buFontTx/>
              <a:buNone/>
              <a:tabLst/>
              <a:defRPr/>
            </a:pPr>
            <a:r>
              <a:rPr kumimoji="0" lang="en-US" sz="1400" b="1" i="0" u="none" strike="noStrike" kern="1200" cap="none" spc="0" normalizeH="0" baseline="0">
                <a:ln>
                  <a:noFill/>
                </a:ln>
                <a:solidFill>
                  <a:prstClr val="black"/>
                </a:solidFill>
                <a:effectLst/>
                <a:uLnTx/>
                <a:uFillTx/>
                <a:latin typeface="Calibri Light" panose="020F0302020204030204" pitchFamily="34" charset="0"/>
                <a:ea typeface="+mn-ea"/>
                <a:cs typeface="Calibri Light" panose="020F0302020204030204" pitchFamily="34" charset="0"/>
              </a:rPr>
              <a:t>Competition</a:t>
            </a:r>
          </a:p>
        </p:txBody>
      </p:sp>
      <p:pic>
        <p:nvPicPr>
          <p:cNvPr id="52" name="Grafik 51">
            <a:extLst>
              <a:ext uri="{FF2B5EF4-FFF2-40B4-BE49-F238E27FC236}">
                <a16:creationId xmlns:a16="http://schemas.microsoft.com/office/drawing/2014/main" id="{2788406B-3E65-44DF-B084-9D6CF28B6CC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20976" y="595436"/>
            <a:ext cx="2587071" cy="434587"/>
          </a:xfrm>
          <a:prstGeom prst="rect">
            <a:avLst/>
          </a:prstGeom>
        </p:spPr>
      </p:pic>
      <p:pic>
        <p:nvPicPr>
          <p:cNvPr id="54" name="Grafik 53">
            <a:extLst>
              <a:ext uri="{FF2B5EF4-FFF2-40B4-BE49-F238E27FC236}">
                <a16:creationId xmlns:a16="http://schemas.microsoft.com/office/drawing/2014/main" id="{2FCA7D75-A873-45AF-8E13-622D0318FD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079" y="3520214"/>
            <a:ext cx="2198612" cy="369332"/>
          </a:xfrm>
          <a:prstGeom prst="rect">
            <a:avLst/>
          </a:prstGeom>
        </p:spPr>
      </p:pic>
      <p:pic>
        <p:nvPicPr>
          <p:cNvPr id="64" name="Grafik 63">
            <a:extLst>
              <a:ext uri="{FF2B5EF4-FFF2-40B4-BE49-F238E27FC236}">
                <a16:creationId xmlns:a16="http://schemas.microsoft.com/office/drawing/2014/main" id="{CA12E5CA-FBE2-4287-9DCC-A0A185C6894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8452" y="5734051"/>
            <a:ext cx="1840274" cy="309137"/>
          </a:xfrm>
          <a:prstGeom prst="rect">
            <a:avLst/>
          </a:prstGeom>
        </p:spPr>
      </p:pic>
      <p:sp>
        <p:nvSpPr>
          <p:cNvPr id="11" name="Textfeld 10">
            <a:extLst>
              <a:ext uri="{FF2B5EF4-FFF2-40B4-BE49-F238E27FC236}">
                <a16:creationId xmlns:a16="http://schemas.microsoft.com/office/drawing/2014/main" id="{309E1DE6-4AB9-417D-BADC-29532A7867F5}"/>
              </a:ext>
            </a:extLst>
          </p:cNvPr>
          <p:cNvSpPr txBox="1"/>
          <p:nvPr/>
        </p:nvSpPr>
        <p:spPr>
          <a:xfrm>
            <a:off x="475146" y="1124261"/>
            <a:ext cx="9973780" cy="341618"/>
          </a:xfrm>
          <a:prstGeom prst="rect">
            <a:avLst/>
          </a:prstGeom>
          <a:noFill/>
        </p:spPr>
        <p:txBody>
          <a:bodyPr wrap="square" rtlCol="0">
            <a:spAutoFit/>
          </a:bodyPr>
          <a:lstStyle/>
          <a:p>
            <a:r>
              <a:rPr lang="en-US" sz="800"/>
              <a:t>[do a quick market analysis using, e.g., MarketsAndMarkets and evaluate the potential market size for you solution, name about 3 – 5 potential markets; TAM = total available market (how big is the market overall), SAM = servicable available market (how big is the market segment you would be able to reach)]</a:t>
            </a:r>
          </a:p>
        </p:txBody>
      </p:sp>
      <p:sp>
        <p:nvSpPr>
          <p:cNvPr id="65" name="Textfeld 64">
            <a:extLst>
              <a:ext uri="{FF2B5EF4-FFF2-40B4-BE49-F238E27FC236}">
                <a16:creationId xmlns:a16="http://schemas.microsoft.com/office/drawing/2014/main" id="{9A88B4C0-A5D3-4B64-B3DD-D54C5847CDE8}"/>
              </a:ext>
            </a:extLst>
          </p:cNvPr>
          <p:cNvSpPr txBox="1"/>
          <p:nvPr/>
        </p:nvSpPr>
        <p:spPr>
          <a:xfrm>
            <a:off x="-1" y="4107249"/>
            <a:ext cx="9973780" cy="215444"/>
          </a:xfrm>
          <a:prstGeom prst="rect">
            <a:avLst/>
          </a:prstGeom>
          <a:noFill/>
        </p:spPr>
        <p:txBody>
          <a:bodyPr wrap="square" rtlCol="0">
            <a:spAutoFit/>
          </a:bodyPr>
          <a:lstStyle/>
          <a:p>
            <a:r>
              <a:rPr lang="en-US" sz="800"/>
              <a:t>[What would your solution offer as an advanteg in these markets?]</a:t>
            </a:r>
          </a:p>
        </p:txBody>
      </p:sp>
      <p:sp>
        <p:nvSpPr>
          <p:cNvPr id="66" name="Textfeld 65">
            <a:extLst>
              <a:ext uri="{FF2B5EF4-FFF2-40B4-BE49-F238E27FC236}">
                <a16:creationId xmlns:a16="http://schemas.microsoft.com/office/drawing/2014/main" id="{D7C30B5C-595B-4314-8790-1C488F7FB786}"/>
              </a:ext>
            </a:extLst>
          </p:cNvPr>
          <p:cNvSpPr txBox="1"/>
          <p:nvPr/>
        </p:nvSpPr>
        <p:spPr>
          <a:xfrm>
            <a:off x="-1" y="4793074"/>
            <a:ext cx="9973780" cy="215444"/>
          </a:xfrm>
          <a:prstGeom prst="rect">
            <a:avLst/>
          </a:prstGeom>
          <a:noFill/>
        </p:spPr>
        <p:txBody>
          <a:bodyPr wrap="square" rtlCol="0">
            <a:spAutoFit/>
          </a:bodyPr>
          <a:lstStyle/>
          <a:p>
            <a:r>
              <a:rPr lang="en-US" sz="800"/>
              <a:t>[What is the current competition in the respective markets]</a:t>
            </a:r>
          </a:p>
        </p:txBody>
      </p:sp>
      <p:sp>
        <p:nvSpPr>
          <p:cNvPr id="67" name="Textfeld 66">
            <a:extLst>
              <a:ext uri="{FF2B5EF4-FFF2-40B4-BE49-F238E27FC236}">
                <a16:creationId xmlns:a16="http://schemas.microsoft.com/office/drawing/2014/main" id="{63A1AD1F-62C4-46FC-8957-77B0F3013936}"/>
              </a:ext>
            </a:extLst>
          </p:cNvPr>
          <p:cNvSpPr txBox="1"/>
          <p:nvPr/>
        </p:nvSpPr>
        <p:spPr>
          <a:xfrm>
            <a:off x="-1" y="5492090"/>
            <a:ext cx="9973780" cy="215444"/>
          </a:xfrm>
          <a:prstGeom prst="rect">
            <a:avLst/>
          </a:prstGeom>
          <a:noFill/>
        </p:spPr>
        <p:txBody>
          <a:bodyPr wrap="square" rtlCol="0">
            <a:spAutoFit/>
          </a:bodyPr>
          <a:lstStyle/>
          <a:p>
            <a:r>
              <a:rPr lang="en-US" sz="800"/>
              <a:t>[Why is your solution a good addition to the market]</a:t>
            </a:r>
          </a:p>
        </p:txBody>
      </p:sp>
    </p:spTree>
    <p:extLst>
      <p:ext uri="{BB962C8B-B14F-4D97-AF65-F5344CB8AC3E}">
        <p14:creationId xmlns:p14="http://schemas.microsoft.com/office/powerpoint/2010/main" val="335157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hteck 39">
            <a:extLst>
              <a:ext uri="{FF2B5EF4-FFF2-40B4-BE49-F238E27FC236}">
                <a16:creationId xmlns:a16="http://schemas.microsoft.com/office/drawing/2014/main" id="{DFD4FD7D-FD3D-4EA8-ADCB-3F0EAB11D527}"/>
              </a:ext>
            </a:extLst>
          </p:cNvPr>
          <p:cNvSpPr/>
          <p:nvPr/>
        </p:nvSpPr>
        <p:spPr>
          <a:xfrm>
            <a:off x="0" y="578457"/>
            <a:ext cx="9487437" cy="4685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423512" y="489565"/>
            <a:ext cx="6064481" cy="646331"/>
          </a:xfrm>
          <a:prstGeom prst="rect">
            <a:avLst/>
          </a:prstGeom>
          <a:noFill/>
        </p:spPr>
        <p:txBody>
          <a:bodyPr wrap="none" rtlCol="0">
            <a:spAutoFit/>
          </a:bodyPr>
          <a:lstStyle/>
          <a:p>
            <a:r>
              <a:rPr lang="en-US" sz="3600">
                <a:latin typeface="+mj-lt"/>
              </a:rPr>
              <a:t>The Team and our Way Forward</a:t>
            </a:r>
          </a:p>
        </p:txBody>
      </p:sp>
      <p:sp>
        <p:nvSpPr>
          <p:cNvPr id="14" name="Rechteck 13">
            <a:extLst>
              <a:ext uri="{FF2B5EF4-FFF2-40B4-BE49-F238E27FC236}">
                <a16:creationId xmlns:a16="http://schemas.microsoft.com/office/drawing/2014/main" id="{3B1A62AD-FBCF-43F9-9053-450E0E88330E}"/>
              </a:ext>
            </a:extLst>
          </p:cNvPr>
          <p:cNvSpPr/>
          <p:nvPr/>
        </p:nvSpPr>
        <p:spPr>
          <a:xfrm>
            <a:off x="5709298" y="4624661"/>
            <a:ext cx="2297251" cy="830997"/>
          </a:xfrm>
          <a:prstGeom prst="rect">
            <a:avLst/>
          </a:prstGeom>
        </p:spPr>
        <p:txBody>
          <a:bodyPr wrap="square">
            <a:spAutoFit/>
          </a:bodyPr>
          <a:lstStyle/>
          <a:p>
            <a:r>
              <a:rPr lang="en-US" sz="1200" b="1">
                <a:latin typeface="Calibri Light" panose="020F0302020204030204" pitchFamily="34" charset="0"/>
                <a:cs typeface="Calibri Light" panose="020F0302020204030204" pitchFamily="34" charset="0"/>
              </a:rPr>
              <a:t>Finances</a:t>
            </a:r>
          </a:p>
          <a:p>
            <a:r>
              <a:rPr lang="en-US" sz="1200">
                <a:latin typeface="Calibri Light" panose="020F0302020204030204" pitchFamily="34" charset="0"/>
                <a:cs typeface="Calibri Light" panose="020F0302020204030204" pitchFamily="34" charset="0"/>
              </a:rPr>
              <a:t>D. Duck</a:t>
            </a:r>
          </a:p>
          <a:p>
            <a:r>
              <a:rPr lang="en-US" sz="1200">
                <a:latin typeface="Calibri Light" panose="020F0302020204030204" pitchFamily="34" charset="0"/>
                <a:cs typeface="Calibri Light" panose="020F0302020204030204" pitchFamily="34" charset="0"/>
              </a:rPr>
              <a:t>Absolute expert in financing; really good in talking to investors</a:t>
            </a:r>
          </a:p>
        </p:txBody>
      </p:sp>
      <p:sp>
        <p:nvSpPr>
          <p:cNvPr id="36" name="TextBox 53">
            <a:extLst>
              <a:ext uri="{FF2B5EF4-FFF2-40B4-BE49-F238E27FC236}">
                <a16:creationId xmlns:a16="http://schemas.microsoft.com/office/drawing/2014/main" id="{B62FB400-CEA0-5D4E-989C-FD5C29801490}"/>
              </a:ext>
            </a:extLst>
          </p:cNvPr>
          <p:cNvSpPr txBox="1"/>
          <p:nvPr/>
        </p:nvSpPr>
        <p:spPr>
          <a:xfrm>
            <a:off x="7039508" y="1528924"/>
            <a:ext cx="4931158" cy="523220"/>
          </a:xfrm>
          <a:prstGeom prst="rect">
            <a:avLst/>
          </a:prstGeom>
          <a:noFill/>
        </p:spPr>
        <p:txBody>
          <a:bodyPr wrap="none" rtlCol="0">
            <a:spAutoFit/>
          </a:bodyPr>
          <a:lstStyle/>
          <a:p>
            <a:r>
              <a:rPr lang="en-US" sz="2000">
                <a:latin typeface="Calibri Light" panose="020F0302020204030204" pitchFamily="34" charset="0"/>
                <a:cs typeface="Calibri Light" panose="020F0302020204030204" pitchFamily="34" charset="0"/>
              </a:rPr>
              <a:t>What are the next steps?</a:t>
            </a:r>
          </a:p>
          <a:p>
            <a:r>
              <a:rPr lang="en-US" sz="800">
                <a:latin typeface="Calibri Light" panose="020F0302020204030204" pitchFamily="34" charset="0"/>
                <a:cs typeface="Calibri Light" panose="020F0302020204030204" pitchFamily="34" charset="0"/>
              </a:rPr>
              <a:t>[How will you make your idea a reality? What would the Pfiffikus allow you to do? Which next steps will you tackle?]</a:t>
            </a:r>
          </a:p>
        </p:txBody>
      </p:sp>
      <p:pic>
        <p:nvPicPr>
          <p:cNvPr id="39" name="Grafik 38">
            <a:extLst>
              <a:ext uri="{FF2B5EF4-FFF2-40B4-BE49-F238E27FC236}">
                <a16:creationId xmlns:a16="http://schemas.microsoft.com/office/drawing/2014/main" id="{3F00530E-7B02-418D-9BFA-F710B8E94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976" y="595436"/>
            <a:ext cx="2587071" cy="434587"/>
          </a:xfrm>
          <a:prstGeom prst="rect">
            <a:avLst/>
          </a:prstGeom>
        </p:spPr>
      </p:pic>
      <p:pic>
        <p:nvPicPr>
          <p:cNvPr id="3" name="Grafik 2">
            <a:extLst>
              <a:ext uri="{FF2B5EF4-FFF2-40B4-BE49-F238E27FC236}">
                <a16:creationId xmlns:a16="http://schemas.microsoft.com/office/drawing/2014/main" id="{1374F17C-9623-46E1-B97F-7AB89B1BF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3358" y="4474080"/>
            <a:ext cx="1606551" cy="2087535"/>
          </a:xfrm>
          <a:prstGeom prst="rect">
            <a:avLst/>
          </a:prstGeom>
        </p:spPr>
      </p:pic>
      <p:pic>
        <p:nvPicPr>
          <p:cNvPr id="9" name="Grafik 8">
            <a:extLst>
              <a:ext uri="{FF2B5EF4-FFF2-40B4-BE49-F238E27FC236}">
                <a16:creationId xmlns:a16="http://schemas.microsoft.com/office/drawing/2014/main" id="{7F5E2700-DA9A-407E-8705-A833E956D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704" y="2904267"/>
            <a:ext cx="1404740" cy="2613581"/>
          </a:xfrm>
          <a:prstGeom prst="rect">
            <a:avLst/>
          </a:prstGeom>
        </p:spPr>
      </p:pic>
      <p:pic>
        <p:nvPicPr>
          <p:cNvPr id="15" name="Grafik 14">
            <a:extLst>
              <a:ext uri="{FF2B5EF4-FFF2-40B4-BE49-F238E27FC236}">
                <a16:creationId xmlns:a16="http://schemas.microsoft.com/office/drawing/2014/main" id="{6F72A571-8400-4066-B627-62FB63DE3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334" y="1567079"/>
            <a:ext cx="1865865" cy="2322680"/>
          </a:xfrm>
          <a:prstGeom prst="rect">
            <a:avLst/>
          </a:prstGeom>
        </p:spPr>
      </p:pic>
      <p:sp>
        <p:nvSpPr>
          <p:cNvPr id="46" name="Rechteck 45">
            <a:extLst>
              <a:ext uri="{FF2B5EF4-FFF2-40B4-BE49-F238E27FC236}">
                <a16:creationId xmlns:a16="http://schemas.microsoft.com/office/drawing/2014/main" id="{C6D24F16-D26A-4B36-94A3-04E09BC78288}"/>
              </a:ext>
            </a:extLst>
          </p:cNvPr>
          <p:cNvSpPr/>
          <p:nvPr/>
        </p:nvSpPr>
        <p:spPr>
          <a:xfrm>
            <a:off x="3704201" y="3164225"/>
            <a:ext cx="2297251" cy="830997"/>
          </a:xfrm>
          <a:prstGeom prst="rect">
            <a:avLst/>
          </a:prstGeom>
        </p:spPr>
        <p:txBody>
          <a:bodyPr wrap="square">
            <a:spAutoFit/>
          </a:bodyPr>
          <a:lstStyle/>
          <a:p>
            <a:r>
              <a:rPr lang="en-US" sz="1200" b="1">
                <a:latin typeface="Calibri Light" panose="020F0302020204030204" pitchFamily="34" charset="0"/>
                <a:cs typeface="Calibri Light" panose="020F0302020204030204" pitchFamily="34" charset="0"/>
              </a:rPr>
              <a:t>Scientific expert</a:t>
            </a:r>
          </a:p>
          <a:p>
            <a:r>
              <a:rPr lang="en-US" sz="1200">
                <a:latin typeface="Calibri Light" panose="020F0302020204030204" pitchFamily="34" charset="0"/>
                <a:cs typeface="Calibri Light" panose="020F0302020204030204" pitchFamily="34" charset="0"/>
              </a:rPr>
              <a:t>D. Düsentrieb</a:t>
            </a:r>
          </a:p>
          <a:p>
            <a:r>
              <a:rPr lang="en-US" sz="1200">
                <a:latin typeface="Calibri Light" panose="020F0302020204030204" pitchFamily="34" charset="0"/>
                <a:cs typeface="Calibri Light" panose="020F0302020204030204" pitchFamily="34" charset="0"/>
              </a:rPr>
              <a:t>Decades of experience in development and research</a:t>
            </a:r>
          </a:p>
        </p:txBody>
      </p:sp>
      <p:sp>
        <p:nvSpPr>
          <p:cNvPr id="48" name="Rechteck 47">
            <a:extLst>
              <a:ext uri="{FF2B5EF4-FFF2-40B4-BE49-F238E27FC236}">
                <a16:creationId xmlns:a16="http://schemas.microsoft.com/office/drawing/2014/main" id="{F7BBE1B1-3B39-468B-9DAC-B3ED0E22E687}"/>
              </a:ext>
            </a:extLst>
          </p:cNvPr>
          <p:cNvSpPr/>
          <p:nvPr/>
        </p:nvSpPr>
        <p:spPr>
          <a:xfrm>
            <a:off x="2245942" y="1567079"/>
            <a:ext cx="2297251" cy="830997"/>
          </a:xfrm>
          <a:prstGeom prst="rect">
            <a:avLst/>
          </a:prstGeom>
        </p:spPr>
        <p:txBody>
          <a:bodyPr wrap="square">
            <a:spAutoFit/>
          </a:bodyPr>
          <a:lstStyle/>
          <a:p>
            <a:r>
              <a:rPr lang="en-US" sz="1200" b="1">
                <a:latin typeface="Calibri Light" panose="020F0302020204030204" pitchFamily="34" charset="0"/>
                <a:cs typeface="Calibri Light" panose="020F0302020204030204" pitchFamily="34" charset="0"/>
              </a:rPr>
              <a:t>Team leader</a:t>
            </a:r>
          </a:p>
          <a:p>
            <a:r>
              <a:rPr lang="en-US" sz="1200">
                <a:latin typeface="Calibri Light" panose="020F0302020204030204" pitchFamily="34" charset="0"/>
                <a:cs typeface="Calibri Light" panose="020F0302020204030204" pitchFamily="34" charset="0"/>
              </a:rPr>
              <a:t>G. Goofy</a:t>
            </a:r>
          </a:p>
          <a:p>
            <a:r>
              <a:rPr lang="en-US" sz="1200">
                <a:latin typeface="Calibri Light" panose="020F0302020204030204" pitchFamily="34" charset="0"/>
                <a:cs typeface="Calibri Light" panose="020F0302020204030204" pitchFamily="34" charset="0"/>
              </a:rPr>
              <a:t>Integrator, team leader, expert science communicator</a:t>
            </a:r>
          </a:p>
        </p:txBody>
      </p:sp>
      <p:pic>
        <p:nvPicPr>
          <p:cNvPr id="17" name="Grafik 16">
            <a:extLst>
              <a:ext uri="{FF2B5EF4-FFF2-40B4-BE49-F238E27FC236}">
                <a16:creationId xmlns:a16="http://schemas.microsoft.com/office/drawing/2014/main" id="{492D51E5-A0F0-4BDA-BFC7-99606F6C1D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5976" y="2052144"/>
            <a:ext cx="3810000" cy="1352550"/>
          </a:xfrm>
          <a:prstGeom prst="rect">
            <a:avLst/>
          </a:prstGeom>
        </p:spPr>
      </p:pic>
      <p:sp>
        <p:nvSpPr>
          <p:cNvPr id="65" name="Textfeld 64">
            <a:extLst>
              <a:ext uri="{FF2B5EF4-FFF2-40B4-BE49-F238E27FC236}">
                <a16:creationId xmlns:a16="http://schemas.microsoft.com/office/drawing/2014/main" id="{4FC5D320-F4B7-495D-8425-9D8418BD9F0F}"/>
              </a:ext>
            </a:extLst>
          </p:cNvPr>
          <p:cNvSpPr txBox="1"/>
          <p:nvPr/>
        </p:nvSpPr>
        <p:spPr>
          <a:xfrm>
            <a:off x="475146" y="1124261"/>
            <a:ext cx="9973780" cy="215444"/>
          </a:xfrm>
          <a:prstGeom prst="rect">
            <a:avLst/>
          </a:prstGeom>
          <a:noFill/>
        </p:spPr>
        <p:txBody>
          <a:bodyPr wrap="square" rtlCol="0">
            <a:spAutoFit/>
          </a:bodyPr>
          <a:lstStyle/>
          <a:p>
            <a:r>
              <a:rPr lang="en-US" sz="800"/>
              <a:t>[present your team – who are you? Why are you qualified for achieving this? What does each of you bring to the table? This helps build credibility at the early stage where you may not have a lot of data to show]</a:t>
            </a:r>
          </a:p>
        </p:txBody>
      </p:sp>
      <p:pic>
        <p:nvPicPr>
          <p:cNvPr id="19" name="Grafik 18">
            <a:extLst>
              <a:ext uri="{FF2B5EF4-FFF2-40B4-BE49-F238E27FC236}">
                <a16:creationId xmlns:a16="http://schemas.microsoft.com/office/drawing/2014/main" id="{3FA7FBFC-B564-42DC-8670-1BF9F0E9A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3961" y="3651233"/>
            <a:ext cx="2297251" cy="1529313"/>
          </a:xfrm>
          <a:prstGeom prst="rect">
            <a:avLst/>
          </a:prstGeom>
        </p:spPr>
      </p:pic>
      <p:pic>
        <p:nvPicPr>
          <p:cNvPr id="21" name="Grafik 20">
            <a:extLst>
              <a:ext uri="{FF2B5EF4-FFF2-40B4-BE49-F238E27FC236}">
                <a16:creationId xmlns:a16="http://schemas.microsoft.com/office/drawing/2014/main" id="{E18567AB-8980-4A38-B088-83061220C05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15938" y="5040159"/>
            <a:ext cx="3664442" cy="1035999"/>
          </a:xfrm>
          <a:prstGeom prst="rect">
            <a:avLst/>
          </a:prstGeom>
        </p:spPr>
      </p:pic>
    </p:spTree>
    <p:extLst>
      <p:ext uri="{BB962C8B-B14F-4D97-AF65-F5344CB8AC3E}">
        <p14:creationId xmlns:p14="http://schemas.microsoft.com/office/powerpoint/2010/main" val="7163998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Words>
  <Application>Microsoft Office PowerPoint</Application>
  <PresentationFormat>Breitbild</PresentationFormat>
  <Paragraphs>97</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Calibri Light</vt:lpstr>
      <vt:lpstr>Wingdings</vt:lpstr>
      <vt:lpstr>Office</vt:lpstr>
      <vt:lpstr>The Pitch Deck</vt:lpstr>
      <vt:lpstr>PowerPoint-Präsentation</vt:lpstr>
      <vt:lpstr>PowerPoint-Präsentation</vt:lpstr>
      <vt:lpstr>PowerPoint-Präsentation</vt:lpstr>
      <vt:lpstr>PowerPoint-Präsentation</vt:lpstr>
      <vt:lpstr>PowerPoint-Präsentation</vt:lpstr>
    </vt:vector>
  </TitlesOfParts>
  <Company>NeptunLab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Pfiffikus Pitch Deck example</dc:title>
  <dc:creator>Bastian E. Rapp</dc:creator>
  <cp:lastModifiedBy>Bastian E. Rapp</cp:lastModifiedBy>
  <cp:revision>79</cp:revision>
  <dcterms:created xsi:type="dcterms:W3CDTF">2021-05-18T12:30:42Z</dcterms:created>
  <dcterms:modified xsi:type="dcterms:W3CDTF">2023-03-31T12:28:33Z</dcterms:modified>
</cp:coreProperties>
</file>